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56" r:id="rId2"/>
    <p:sldId id="257" r:id="rId3"/>
    <p:sldId id="261" r:id="rId4"/>
    <p:sldId id="262" r:id="rId5"/>
    <p:sldId id="263" r:id="rId6"/>
    <p:sldId id="292" r:id="rId7"/>
    <p:sldId id="294" r:id="rId8"/>
    <p:sldId id="295" r:id="rId9"/>
    <p:sldId id="267" r:id="rId10"/>
    <p:sldId id="301" r:id="rId11"/>
    <p:sldId id="273" r:id="rId12"/>
    <p:sldId id="268" r:id="rId13"/>
    <p:sldId id="269" r:id="rId14"/>
    <p:sldId id="258" r:id="rId15"/>
    <p:sldId id="26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p:cViewPr varScale="1">
        <p:scale>
          <a:sx n="86" d="100"/>
          <a:sy n="86" d="100"/>
        </p:scale>
        <p:origin x="-888" y="-112"/>
      </p:cViewPr>
      <p:guideLst>
        <p:guide orient="horz" pos="2179"/>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102C9-80E4-2747-9B9C-D2C2F349D695}" type="datetimeFigureOut">
              <a:rPr lang="en-US" smtClean="0"/>
              <a:pPr/>
              <a:t>4/27/12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03C90-FAD9-1549-9C68-74E11A98EC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here representing Helen Bailey, who’s the lead PI</a:t>
            </a:r>
          </a:p>
          <a:p>
            <a:r>
              <a:rPr lang="en-US" dirty="0" smtClean="0"/>
              <a:t>Collaborators</a:t>
            </a:r>
            <a:r>
              <a:rPr lang="en-US" baseline="0" dirty="0" smtClean="0"/>
              <a:t> from UMCES, OSU &amp; NOAA</a:t>
            </a:r>
          </a:p>
          <a:p>
            <a:r>
              <a:rPr lang="en-US" baseline="0" dirty="0" smtClean="0"/>
              <a:t>This is a 3-yr project; we’re at ~ 8 mos.</a:t>
            </a:r>
            <a:endParaRPr lang="en-US" dirty="0"/>
          </a:p>
        </p:txBody>
      </p:sp>
      <p:sp>
        <p:nvSpPr>
          <p:cNvPr id="4" name="Slide Number Placeholder 3"/>
          <p:cNvSpPr>
            <a:spLocks noGrp="1"/>
          </p:cNvSpPr>
          <p:nvPr>
            <p:ph type="sldNum" sz="quarter" idx="10"/>
          </p:nvPr>
        </p:nvSpPr>
        <p:spPr/>
        <p:txBody>
          <a:bodyPr/>
          <a:lstStyle/>
          <a:p>
            <a:fld id="{8A903C90-FAD9-1549-9C68-74E11A98ECE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smtClean="0"/>
              <a:t>Motivation:</a:t>
            </a:r>
          </a:p>
          <a:p>
            <a:pPr>
              <a:buFont typeface="Arial"/>
              <a:buChar char="•"/>
            </a:pPr>
            <a:r>
              <a:rPr lang="en-US" dirty="0" smtClean="0"/>
              <a:t>Anthropogenic impacts including collisions with vessels, entanglement in fishing gear and underwater noise are major sources of injury and mortality to large whales</a:t>
            </a:r>
          </a:p>
          <a:p>
            <a:pPr>
              <a:buFont typeface="Arial"/>
              <a:buChar char="•"/>
            </a:pPr>
            <a:r>
              <a:rPr lang="en-US" dirty="0" smtClean="0"/>
              <a:t>Along the California coast alone there were 21 blue whale strandings during 1988 to 2007, of which eight were confirmed as ship strikes </a:t>
            </a:r>
          </a:p>
          <a:p>
            <a:pPr>
              <a:buFont typeface="Arial"/>
              <a:buChar char="•"/>
            </a:pPr>
            <a:r>
              <a:rPr lang="en-US" dirty="0" smtClean="0"/>
              <a:t>A priority issue for NOAA is to reduce the number of ship strikes and entanglements in fishing gear for large whales</a:t>
            </a:r>
            <a:endParaRPr lang="en-US" dirty="0"/>
          </a:p>
        </p:txBody>
      </p:sp>
      <p:sp>
        <p:nvSpPr>
          <p:cNvPr id="4" name="Slide Number Placeholder 3"/>
          <p:cNvSpPr>
            <a:spLocks noGrp="1"/>
          </p:cNvSpPr>
          <p:nvPr>
            <p:ph type="sldNum" sz="quarter" idx="10"/>
          </p:nvPr>
        </p:nvSpPr>
        <p:spPr/>
        <p:txBody>
          <a:bodyPr/>
          <a:lstStyle/>
          <a:p>
            <a:fld id="{8A903C90-FAD9-1549-9C68-74E11A98ECE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Status of track analysis:</a:t>
            </a:r>
          </a:p>
          <a:p>
            <a:r>
              <a:rPr lang="en-US" sz="2000" dirty="0" smtClean="0"/>
              <a:t>Blue whales: State-space model run on all of the tracks up to present resulting in 104 tracks.</a:t>
            </a:r>
            <a:br>
              <a:rPr lang="en-US" sz="2000" dirty="0" smtClean="0"/>
            </a:br>
            <a:r>
              <a:rPr lang="en-US" sz="2000" dirty="0" smtClean="0"/>
              <a:t>Fin whales: SSM run on 1 track and just completing the second.</a:t>
            </a:r>
            <a:br>
              <a:rPr lang="en-US" sz="2000" dirty="0" smtClean="0"/>
            </a:br>
            <a:r>
              <a:rPr lang="en-US" sz="2000" dirty="0" smtClean="0"/>
              <a:t>Humpback and gray whales: Have all of the raw satellite tracks (15 humpbacks and 35 grays), but haven't yet applied SSM. Plan to complete this by the end of the first year.</a:t>
            </a:r>
          </a:p>
          <a:p>
            <a:r>
              <a:rPr lang="en-US" sz="2000" dirty="0" smtClean="0"/>
              <a:t>Showing the unfiltered GW is an effective way to communicate the need for applying the </a:t>
            </a:r>
            <a:r>
              <a:rPr lang="en-US" sz="2000" dirty="0" err="1" smtClean="0"/>
              <a:t>SSMs</a:t>
            </a:r>
            <a:r>
              <a:rPr lang="en-US" sz="2000" dirty="0" smtClean="0"/>
              <a:t> (especially for applications in the coastal ocean).</a:t>
            </a:r>
            <a:endParaRPr lang="en-US" sz="2000" b="1" dirty="0">
              <a:solidFill>
                <a:srgbClr val="FF0000"/>
              </a:solidFill>
            </a:endParaRPr>
          </a:p>
        </p:txBody>
      </p:sp>
      <p:sp>
        <p:nvSpPr>
          <p:cNvPr id="4" name="Slide Number Placeholder 3"/>
          <p:cNvSpPr>
            <a:spLocks noGrp="1"/>
          </p:cNvSpPr>
          <p:nvPr>
            <p:ph type="sldNum" sz="quarter" idx="10"/>
          </p:nvPr>
        </p:nvSpPr>
        <p:spPr/>
        <p:txBody>
          <a:bodyPr/>
          <a:lstStyle/>
          <a:p>
            <a:fld id="{8A903C90-FAD9-1549-9C68-74E11A98ECE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800" dirty="0" smtClean="0">
              <a:ea typeface="ＭＳ Ｐゴシック" charset="-128"/>
              <a:cs typeface="ＭＳ Ｐゴシック" charset="-128"/>
            </a:endParaRP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64369-C718-524C-88ED-D6BB4FDACC1D}" type="slidenum">
              <a:rPr lang="en-US" smtClean="0">
                <a:latin typeface="Arial" charset="0"/>
                <a:ea typeface="ＭＳ Ｐゴシック" charset="-128"/>
                <a:cs typeface="ＭＳ Ｐゴシック" charset="-128"/>
              </a:rPr>
              <a:pPr/>
              <a:t>7</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800" dirty="0" smtClean="0">
              <a:ea typeface="ＭＳ Ｐゴシック" charset="-128"/>
              <a:cs typeface="ＭＳ Ｐゴシック" charset="-128"/>
            </a:endParaRP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64369-C718-524C-88ED-D6BB4FDACC1D}" type="slidenum">
              <a:rPr lang="en-US" smtClean="0">
                <a:latin typeface="Arial" charset="0"/>
                <a:ea typeface="ＭＳ Ｐゴシック" charset="-128"/>
                <a:cs typeface="ＭＳ Ｐゴシック" charset="-128"/>
              </a:rPr>
              <a:pPr/>
              <a:t>8</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Best model with 5 variables: depth, </a:t>
            </a:r>
            <a:r>
              <a:rPr lang="en-US" dirty="0" err="1" smtClean="0"/>
              <a:t>eastness</a:t>
            </a:r>
            <a:r>
              <a:rPr lang="en-US" dirty="0" smtClean="0"/>
              <a:t>, </a:t>
            </a:r>
            <a:r>
              <a:rPr lang="en-US" dirty="0" err="1" smtClean="0"/>
              <a:t>ssh</a:t>
            </a:r>
            <a:r>
              <a:rPr lang="en-US" dirty="0" smtClean="0"/>
              <a:t>, </a:t>
            </a:r>
            <a:r>
              <a:rPr lang="en-US" dirty="0" err="1" smtClean="0"/>
              <a:t>wekm</a:t>
            </a:r>
            <a:r>
              <a:rPr lang="en-US" dirty="0" smtClean="0"/>
              <a:t>, pp</a:t>
            </a:r>
          </a:p>
          <a:p>
            <a:r>
              <a:rPr lang="en-US" dirty="0" smtClean="0"/>
              <a:t>3 variables:</a:t>
            </a:r>
            <a:r>
              <a:rPr lang="en-US" baseline="0" dirty="0" smtClean="0"/>
              <a:t> </a:t>
            </a:r>
            <a:r>
              <a:rPr lang="en-US" baseline="0" dirty="0" err="1" smtClean="0"/>
              <a:t>n</a:t>
            </a:r>
            <a:r>
              <a:rPr lang="en-US" dirty="0" err="1" smtClean="0"/>
              <a:t>orthness</a:t>
            </a:r>
            <a:r>
              <a:rPr lang="en-US" dirty="0" smtClean="0"/>
              <a:t>, slope, </a:t>
            </a:r>
            <a:r>
              <a:rPr lang="en-US" dirty="0" err="1" smtClean="0"/>
              <a:t>distshelf</a:t>
            </a:r>
            <a:r>
              <a:rPr lang="en-US" dirty="0" smtClean="0"/>
              <a:t> not useful</a:t>
            </a:r>
          </a:p>
        </p:txBody>
      </p:sp>
      <p:sp>
        <p:nvSpPr>
          <p:cNvPr id="4" name="Slide Number Placeholder 3"/>
          <p:cNvSpPr>
            <a:spLocks noGrp="1"/>
          </p:cNvSpPr>
          <p:nvPr>
            <p:ph type="sldNum" sz="quarter" idx="10"/>
          </p:nvPr>
        </p:nvSpPr>
        <p:spPr/>
        <p:txBody>
          <a:bodyPr/>
          <a:lstStyle/>
          <a:p>
            <a:fld id="{8A903C90-FAD9-1549-9C68-74E11A98ECE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smtClean="0"/>
          </a:p>
        </p:txBody>
      </p:sp>
      <p:sp>
        <p:nvSpPr>
          <p:cNvPr id="4" name="Slide Number Placeholder 3"/>
          <p:cNvSpPr>
            <a:spLocks noGrp="1"/>
          </p:cNvSpPr>
          <p:nvPr>
            <p:ph type="sldNum" sz="quarter" idx="10"/>
          </p:nvPr>
        </p:nvSpPr>
        <p:spPr/>
        <p:txBody>
          <a:bodyPr/>
          <a:lstStyle/>
          <a:p>
            <a:fld id="{8A903C90-FAD9-1549-9C68-74E11A98ECEF}"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903C90-FAD9-1549-9C68-74E11A98ECE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DA006-EA84-3447-8B57-6DC149B32350}" type="datetimeFigureOut">
              <a:rPr lang="en-US" smtClean="0"/>
              <a:pPr/>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DA006-EA84-3447-8B57-6DC149B32350}" type="datetimeFigureOut">
              <a:rPr lang="en-US" smtClean="0"/>
              <a:pPr/>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DA006-EA84-3447-8B57-6DC149B32350}" type="datetimeFigureOut">
              <a:rPr lang="en-US" smtClean="0"/>
              <a:pPr/>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DA006-EA84-3447-8B57-6DC149B32350}" type="datetimeFigureOut">
              <a:rPr lang="en-US" smtClean="0"/>
              <a:pPr/>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DA006-EA84-3447-8B57-6DC149B32350}" type="datetimeFigureOut">
              <a:rPr lang="en-US" smtClean="0"/>
              <a:pPr/>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DA006-EA84-3447-8B57-6DC149B32350}" type="datetimeFigureOut">
              <a:rPr lang="en-US" smtClean="0"/>
              <a:pPr/>
              <a:t>4/27/12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DA006-EA84-3447-8B57-6DC149B32350}" type="datetimeFigureOut">
              <a:rPr lang="en-US" smtClean="0"/>
              <a:pPr/>
              <a:t>4/27/12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DA006-EA84-3447-8B57-6DC149B32350}" type="datetimeFigureOut">
              <a:rPr lang="en-US" smtClean="0"/>
              <a:pPr/>
              <a:t>4/27/12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DA006-EA84-3447-8B57-6DC149B32350}" type="datetimeFigureOut">
              <a:rPr lang="en-US" smtClean="0"/>
              <a:pPr/>
              <a:t>4/27/12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DA006-EA84-3447-8B57-6DC149B32350}" type="datetimeFigureOut">
              <a:rPr lang="en-US" smtClean="0"/>
              <a:pPr/>
              <a:t>4/27/12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DA006-EA84-3447-8B57-6DC149B32350}" type="datetimeFigureOut">
              <a:rPr lang="en-US" smtClean="0"/>
              <a:pPr/>
              <a:t>4/27/12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BE70-17D2-514C-9598-1997CA8F0F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DA006-EA84-3447-8B57-6DC149B32350}" type="datetimeFigureOut">
              <a:rPr lang="en-US" smtClean="0"/>
              <a:pPr/>
              <a:t>4/27/12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4BE70-17D2-514C-9598-1997CA8F0F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gif"/><Relationship Id="rId5" Type="http://schemas.openxmlformats.org/officeDocument/2006/relationships/image" Target="../media/image16.gif"/><Relationship Id="rId6" Type="http://schemas.openxmlformats.org/officeDocument/2006/relationships/image" Target="../media/image17.gif"/><Relationship Id="rId7" Type="http://schemas.openxmlformats.org/officeDocument/2006/relationships/image" Target="../media/image18.gif"/><Relationship Id="rId8"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6275" y="0"/>
            <a:ext cx="7997069" cy="1636195"/>
          </a:xfrm>
          <a:solidFill>
            <a:schemeClr val="bg1">
              <a:alpha val="70000"/>
            </a:schemeClr>
          </a:solidFill>
        </p:spPr>
        <p:txBody>
          <a:bodyPr>
            <a:noAutofit/>
          </a:bodyPr>
          <a:lstStyle/>
          <a:p>
            <a:r>
              <a:rPr lang="en-US" sz="3200" i="1" dirty="0" err="1" smtClean="0">
                <a:latin typeface="Arial"/>
                <a:cs typeface="Arial"/>
              </a:rPr>
              <a:t>WhaleWatch</a:t>
            </a:r>
            <a:r>
              <a:rPr lang="en-US" sz="3200" dirty="0" smtClean="0">
                <a:latin typeface="Arial"/>
                <a:cs typeface="Arial"/>
              </a:rPr>
              <a:t>: Using Satellite Data and Habitat Models to Assist Management in Reducing Human Impacts on Whales</a:t>
            </a:r>
            <a:endParaRPr lang="en-US" sz="3200" dirty="0">
              <a:latin typeface="Arial"/>
              <a:cs typeface="Arial"/>
            </a:endParaRPr>
          </a:p>
        </p:txBody>
      </p:sp>
      <p:sp>
        <p:nvSpPr>
          <p:cNvPr id="3" name="Subtitle 2"/>
          <p:cNvSpPr>
            <a:spLocks noGrp="1"/>
          </p:cNvSpPr>
          <p:nvPr>
            <p:ph type="subTitle" idx="1"/>
          </p:nvPr>
        </p:nvSpPr>
        <p:spPr>
          <a:xfrm>
            <a:off x="526276" y="1727126"/>
            <a:ext cx="7997068" cy="353943"/>
          </a:xfrm>
          <a:solidFill>
            <a:schemeClr val="bg1">
              <a:alpha val="70000"/>
            </a:schemeClr>
          </a:solidFill>
        </p:spPr>
        <p:txBody>
          <a:bodyPr wrap="square">
            <a:normAutofit/>
          </a:bodyPr>
          <a:lstStyle/>
          <a:p>
            <a:r>
              <a:rPr lang="en-US" sz="1700" dirty="0" smtClean="0">
                <a:solidFill>
                  <a:schemeClr val="tx1"/>
                </a:solidFill>
                <a:latin typeface="Arial"/>
                <a:cs typeface="Arial"/>
              </a:rPr>
              <a:t>H. Bailey, B. Mate, S. </a:t>
            </a:r>
            <a:r>
              <a:rPr lang="en-US" sz="1700" dirty="0" err="1" smtClean="0">
                <a:solidFill>
                  <a:schemeClr val="tx1"/>
                </a:solidFill>
                <a:latin typeface="Arial"/>
                <a:cs typeface="Arial"/>
              </a:rPr>
              <a:t>Bograd</a:t>
            </a:r>
            <a:r>
              <a:rPr lang="en-US" sz="1700" dirty="0" smtClean="0">
                <a:solidFill>
                  <a:schemeClr val="tx1"/>
                </a:solidFill>
                <a:latin typeface="Arial"/>
                <a:cs typeface="Arial"/>
              </a:rPr>
              <a:t>, </a:t>
            </a:r>
            <a:r>
              <a:rPr lang="en-US" sz="1700" u="sng" dirty="0" smtClean="0">
                <a:solidFill>
                  <a:schemeClr val="tx1"/>
                </a:solidFill>
                <a:latin typeface="Arial"/>
                <a:cs typeface="Arial"/>
              </a:rPr>
              <a:t>D. Palacios</a:t>
            </a:r>
            <a:r>
              <a:rPr lang="en-US" sz="1700" dirty="0" smtClean="0">
                <a:solidFill>
                  <a:schemeClr val="tx1"/>
                </a:solidFill>
                <a:latin typeface="Arial"/>
                <a:cs typeface="Arial"/>
              </a:rPr>
              <a:t>, E. Hazen, K. Forney and E. Howell</a:t>
            </a:r>
            <a:endParaRPr lang="en-US" sz="1700" dirty="0">
              <a:solidFill>
                <a:schemeClr val="tx1"/>
              </a:solidFill>
              <a:latin typeface="Arial"/>
              <a:cs typeface="Arial"/>
            </a:endParaRPr>
          </a:p>
        </p:txBody>
      </p:sp>
      <p:pic>
        <p:nvPicPr>
          <p:cNvPr id="4" name="Picture 5" descr="umces_logo.gif"/>
          <p:cNvPicPr>
            <a:picLocks noChangeAspect="1"/>
          </p:cNvPicPr>
          <p:nvPr/>
        </p:nvPicPr>
        <p:blipFill>
          <a:blip r:embed="rId4"/>
          <a:srcRect/>
          <a:stretch>
            <a:fillRect/>
          </a:stretch>
        </p:blipFill>
        <p:spPr bwMode="auto">
          <a:xfrm>
            <a:off x="5443848" y="6102772"/>
            <a:ext cx="2212848" cy="729234"/>
          </a:xfrm>
          <a:prstGeom prst="rect">
            <a:avLst/>
          </a:prstGeom>
          <a:noFill/>
          <a:ln w="9525">
            <a:noFill/>
            <a:miter lim="800000"/>
            <a:headEnd/>
            <a:tailEnd/>
          </a:ln>
        </p:spPr>
      </p:pic>
      <p:pic>
        <p:nvPicPr>
          <p:cNvPr id="5" name="Picture 8" descr="OSU_Vertical-cmyk.jpg"/>
          <p:cNvPicPr>
            <a:picLocks noChangeAspect="1"/>
          </p:cNvPicPr>
          <p:nvPr/>
        </p:nvPicPr>
        <p:blipFill>
          <a:blip r:embed="rId5"/>
          <a:srcRect/>
          <a:stretch>
            <a:fillRect/>
          </a:stretch>
        </p:blipFill>
        <p:spPr bwMode="auto">
          <a:xfrm>
            <a:off x="7663177" y="6102772"/>
            <a:ext cx="731520" cy="731520"/>
          </a:xfrm>
          <a:prstGeom prst="rect">
            <a:avLst/>
          </a:prstGeom>
          <a:noFill/>
          <a:ln w="9525">
            <a:noFill/>
            <a:miter lim="800000"/>
            <a:headEnd/>
            <a:tailEnd/>
          </a:ln>
        </p:spPr>
      </p:pic>
      <p:pic>
        <p:nvPicPr>
          <p:cNvPr id="6" name="Picture 6" descr="noaa_transpar.gif"/>
          <p:cNvPicPr>
            <a:picLocks noChangeAspect="1"/>
          </p:cNvPicPr>
          <p:nvPr/>
        </p:nvPicPr>
        <p:blipFill>
          <a:blip r:embed="rId6"/>
          <a:srcRect/>
          <a:stretch>
            <a:fillRect/>
          </a:stretch>
        </p:blipFill>
        <p:spPr bwMode="auto">
          <a:xfrm>
            <a:off x="8401472" y="6102772"/>
            <a:ext cx="731520" cy="7315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1277" y="196830"/>
            <a:ext cx="4169631"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Preliminary Results</a:t>
            </a:r>
            <a:endParaRPr lang="en-US" sz="4000" dirty="0">
              <a:solidFill>
                <a:schemeClr val="accent2"/>
              </a:solidFill>
              <a:latin typeface="+mn-lt"/>
              <a:ea typeface="+mn-ea"/>
              <a:cs typeface="+mn-cs"/>
            </a:endParaRPr>
          </a:p>
        </p:txBody>
      </p:sp>
      <p:pic>
        <p:nvPicPr>
          <p:cNvPr id="8" name="Picture 7" descr="map_gridSA_ccal_m3534.png"/>
          <p:cNvPicPr>
            <a:picLocks noChangeAspect="1"/>
          </p:cNvPicPr>
          <p:nvPr/>
        </p:nvPicPr>
        <p:blipFill>
          <a:blip r:embed="rId2"/>
          <a:srcRect l="17171" r="17019"/>
          <a:stretch>
            <a:fillRect/>
          </a:stretch>
        </p:blipFill>
        <p:spPr>
          <a:xfrm>
            <a:off x="2165101" y="964159"/>
            <a:ext cx="4813797" cy="54921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2661305"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Conclusions</a:t>
            </a:r>
            <a:endParaRPr lang="en-US" sz="4000" dirty="0">
              <a:solidFill>
                <a:schemeClr val="accent2"/>
              </a:solidFill>
              <a:latin typeface="+mn-lt"/>
              <a:ea typeface="+mn-ea"/>
              <a:cs typeface="+mn-cs"/>
            </a:endParaRPr>
          </a:p>
        </p:txBody>
      </p:sp>
      <p:sp>
        <p:nvSpPr>
          <p:cNvPr id="3" name="Content Placeholder 2"/>
          <p:cNvSpPr>
            <a:spLocks noGrp="1"/>
          </p:cNvSpPr>
          <p:nvPr>
            <p:ph idx="1"/>
          </p:nvPr>
        </p:nvSpPr>
        <p:spPr>
          <a:xfrm>
            <a:off x="457200" y="1349144"/>
            <a:ext cx="8229600" cy="5060979"/>
          </a:xfrm>
        </p:spPr>
        <p:txBody>
          <a:bodyPr>
            <a:normAutofit fontScale="70000" lnSpcReduction="20000"/>
          </a:bodyPr>
          <a:lstStyle/>
          <a:p>
            <a:pPr>
              <a:lnSpc>
                <a:spcPct val="120000"/>
              </a:lnSpc>
              <a:spcBef>
                <a:spcPts val="0"/>
              </a:spcBef>
              <a:spcAft>
                <a:spcPts val="1200"/>
              </a:spcAft>
            </a:pPr>
            <a:r>
              <a:rPr lang="en-US" sz="3226" dirty="0" smtClean="0"/>
              <a:t>ARS behavior was most intense and extensive on the shelf over westward facing slopes, suggesting that topographic features are good predictors of krill aggregation.</a:t>
            </a:r>
          </a:p>
          <a:p>
            <a:pPr>
              <a:lnSpc>
                <a:spcPct val="120000"/>
              </a:lnSpc>
              <a:spcBef>
                <a:spcPts val="0"/>
              </a:spcBef>
              <a:spcAft>
                <a:spcPts val="1200"/>
              </a:spcAft>
            </a:pPr>
            <a:r>
              <a:rPr lang="en-US" sz="3226" dirty="0" smtClean="0"/>
              <a:t>Oceanographic conditions associated with most intense ARS included a high primary productivity, low SSH, and positive WEKMN.</a:t>
            </a:r>
          </a:p>
          <a:p>
            <a:pPr>
              <a:lnSpc>
                <a:spcPct val="120000"/>
              </a:lnSpc>
              <a:spcBef>
                <a:spcPts val="0"/>
              </a:spcBef>
              <a:spcAft>
                <a:spcPts val="1200"/>
              </a:spcAft>
            </a:pPr>
            <a:r>
              <a:rPr lang="en-US" dirty="0" smtClean="0"/>
              <a:t>The likelihood of foraging behavior in response to environmental variables was captured by hump-shaped or otherwise nonlinear functions</a:t>
            </a:r>
          </a:p>
          <a:p>
            <a:pPr>
              <a:lnSpc>
                <a:spcPct val="120000"/>
              </a:lnSpc>
              <a:spcBef>
                <a:spcPts val="0"/>
              </a:spcBef>
              <a:spcAft>
                <a:spcPts val="1200"/>
              </a:spcAft>
            </a:pPr>
            <a:r>
              <a:rPr lang="en-US" dirty="0" smtClean="0"/>
              <a:t>These responses indicate that blue whales optimize foraging behavior along environmental gradients, making it a useful measure of ecological performance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2433" y="344513"/>
            <a:ext cx="5429742"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Partner and Transitioning</a:t>
            </a:r>
            <a:endParaRPr lang="en-US" sz="4000" dirty="0">
              <a:solidFill>
                <a:schemeClr val="accent2"/>
              </a:solidFill>
              <a:latin typeface="+mn-lt"/>
              <a:ea typeface="+mn-ea"/>
              <a:cs typeface="+mn-cs"/>
            </a:endParaRPr>
          </a:p>
        </p:txBody>
      </p:sp>
      <p:sp>
        <p:nvSpPr>
          <p:cNvPr id="3" name="Content Placeholder 2"/>
          <p:cNvSpPr>
            <a:spLocks noGrp="1"/>
          </p:cNvSpPr>
          <p:nvPr>
            <p:ph idx="1"/>
          </p:nvPr>
        </p:nvSpPr>
        <p:spPr>
          <a:xfrm>
            <a:off x="457200" y="1245761"/>
            <a:ext cx="8229600" cy="4072467"/>
          </a:xfrm>
        </p:spPr>
        <p:txBody>
          <a:bodyPr>
            <a:normAutofit fontScale="92500"/>
          </a:bodyPr>
          <a:lstStyle/>
          <a:p>
            <a:pPr>
              <a:spcBef>
                <a:spcPts val="0"/>
              </a:spcBef>
              <a:spcAft>
                <a:spcPts val="1200"/>
              </a:spcAft>
            </a:pPr>
            <a:r>
              <a:rPr lang="en-US" sz="2595" dirty="0" smtClean="0">
                <a:latin typeface="Arial"/>
                <a:cs typeface="Arial"/>
              </a:rPr>
              <a:t>The habitat models will be developed into a tool, “</a:t>
            </a:r>
            <a:r>
              <a:rPr lang="en-US" sz="2595" dirty="0" err="1" smtClean="0">
                <a:latin typeface="Arial"/>
                <a:cs typeface="Arial"/>
              </a:rPr>
              <a:t>WhaleWatch</a:t>
            </a:r>
            <a:r>
              <a:rPr lang="en-US" sz="2595" dirty="0" smtClean="0">
                <a:latin typeface="Arial"/>
                <a:cs typeface="Arial"/>
              </a:rPr>
              <a:t>”, and transitioned to the partner NOAA/NMFS Southwest Regional Office to provide information on whale distribution and hot spots.</a:t>
            </a:r>
          </a:p>
          <a:p>
            <a:pPr>
              <a:spcBef>
                <a:spcPts val="0"/>
              </a:spcBef>
              <a:spcAft>
                <a:spcPts val="1200"/>
              </a:spcAft>
            </a:pPr>
            <a:r>
              <a:rPr lang="en-US" sz="2595" dirty="0" smtClean="0">
                <a:latin typeface="Arial"/>
                <a:cs typeface="Arial"/>
              </a:rPr>
              <a:t>This will assist with their efforts to establish policies to reduce the number of ship strikes and whale entanglements. </a:t>
            </a:r>
          </a:p>
          <a:p>
            <a:pPr>
              <a:spcBef>
                <a:spcPts val="0"/>
              </a:spcBef>
              <a:spcAft>
                <a:spcPts val="1200"/>
              </a:spcAft>
            </a:pPr>
            <a:r>
              <a:rPr lang="en-US" sz="2595" dirty="0" smtClean="0">
                <a:latin typeface="Arial"/>
                <a:cs typeface="Arial"/>
              </a:rPr>
              <a:t>The </a:t>
            </a:r>
            <a:r>
              <a:rPr lang="en-US" sz="2595" dirty="0" err="1" smtClean="0">
                <a:latin typeface="Arial"/>
                <a:cs typeface="Arial"/>
              </a:rPr>
              <a:t>WhaleWatch</a:t>
            </a:r>
            <a:r>
              <a:rPr lang="en-US" sz="2595" dirty="0" smtClean="0">
                <a:latin typeface="Arial"/>
                <a:cs typeface="Arial"/>
              </a:rPr>
              <a:t> tool will also be hosted on the NOAA website to benefit other agencies and stakeholders.</a:t>
            </a:r>
          </a:p>
          <a:p>
            <a:pPr>
              <a:spcBef>
                <a:spcPts val="0"/>
              </a:spcBef>
              <a:spcAft>
                <a:spcPts val="1200"/>
              </a:spcAft>
            </a:pPr>
            <a:endParaRPr lang="en-US" dirty="0">
              <a:latin typeface="Arial"/>
              <a:cs typeface="Arial"/>
            </a:endParaRPr>
          </a:p>
        </p:txBody>
      </p:sp>
      <p:pic>
        <p:nvPicPr>
          <p:cNvPr id="4" name="Picture 3" descr="swrbanner.gif"/>
          <p:cNvPicPr>
            <a:picLocks noChangeAspect="1"/>
          </p:cNvPicPr>
          <p:nvPr/>
        </p:nvPicPr>
        <p:blipFill>
          <a:blip r:embed="rId2"/>
          <a:stretch>
            <a:fillRect/>
          </a:stretch>
        </p:blipFill>
        <p:spPr>
          <a:xfrm>
            <a:off x="4622801" y="5266634"/>
            <a:ext cx="4470400" cy="1591365"/>
          </a:xfrm>
          <a:prstGeom prst="rect">
            <a:avLst/>
          </a:prstGeom>
        </p:spPr>
      </p:pic>
      <p:pic>
        <p:nvPicPr>
          <p:cNvPr id="5" name="Picture 4" descr="Whale entanglement Plett 081.jpg"/>
          <p:cNvPicPr>
            <a:picLocks noChangeAspect="1"/>
          </p:cNvPicPr>
          <p:nvPr/>
        </p:nvPicPr>
        <p:blipFill>
          <a:blip r:embed="rId3"/>
          <a:srcRect t="14529"/>
          <a:stretch>
            <a:fillRect/>
          </a:stretch>
        </p:blipFill>
        <p:spPr>
          <a:xfrm>
            <a:off x="101598" y="5495794"/>
            <a:ext cx="2391570" cy="1362206"/>
          </a:xfrm>
          <a:prstGeom prst="rect">
            <a:avLst/>
          </a:prstGeom>
        </p:spPr>
      </p:pic>
      <p:pic>
        <p:nvPicPr>
          <p:cNvPr id="6" name="Picture 5" descr="Finwhale on PrincessCruiseship.jpg"/>
          <p:cNvPicPr>
            <a:picLocks noChangeAspect="1"/>
          </p:cNvPicPr>
          <p:nvPr/>
        </p:nvPicPr>
        <p:blipFill>
          <a:blip r:embed="rId4"/>
          <a:stretch>
            <a:fillRect/>
          </a:stretch>
        </p:blipFill>
        <p:spPr>
          <a:xfrm>
            <a:off x="2562176" y="5495794"/>
            <a:ext cx="2111419" cy="13622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92630" y="359281"/>
            <a:ext cx="2399565"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Next Steps</a:t>
            </a:r>
            <a:endParaRPr lang="en-US" sz="4000" dirty="0">
              <a:solidFill>
                <a:schemeClr val="accent2"/>
              </a:solidFill>
              <a:latin typeface="+mn-lt"/>
              <a:ea typeface="+mn-ea"/>
              <a:cs typeface="+mn-cs"/>
            </a:endParaRPr>
          </a:p>
        </p:txBody>
      </p:sp>
      <p:sp>
        <p:nvSpPr>
          <p:cNvPr id="3" name="Content Placeholder 2"/>
          <p:cNvSpPr>
            <a:spLocks noGrp="1"/>
          </p:cNvSpPr>
          <p:nvPr>
            <p:ph idx="1"/>
          </p:nvPr>
        </p:nvSpPr>
        <p:spPr>
          <a:xfrm>
            <a:off x="457200" y="1820329"/>
            <a:ext cx="8221851" cy="4680503"/>
          </a:xfrm>
        </p:spPr>
        <p:txBody>
          <a:bodyPr wrap="square">
            <a:normAutofit fontScale="92500"/>
          </a:bodyPr>
          <a:lstStyle/>
          <a:p>
            <a:pPr>
              <a:lnSpc>
                <a:spcPct val="110000"/>
              </a:lnSpc>
              <a:spcBef>
                <a:spcPts val="0"/>
              </a:spcBef>
              <a:spcAft>
                <a:spcPts val="1200"/>
              </a:spcAft>
            </a:pPr>
            <a:r>
              <a:rPr lang="en-US" dirty="0" smtClean="0">
                <a:latin typeface="Arial"/>
                <a:cs typeface="Arial"/>
              </a:rPr>
              <a:t>Meet with partner and other stakeholders to determine requirements for </a:t>
            </a:r>
            <a:r>
              <a:rPr lang="en-US" dirty="0" err="1" smtClean="0">
                <a:latin typeface="Arial"/>
                <a:cs typeface="Arial"/>
              </a:rPr>
              <a:t>WhaleWatch</a:t>
            </a:r>
            <a:r>
              <a:rPr lang="en-US" dirty="0" smtClean="0">
                <a:latin typeface="Arial"/>
                <a:cs typeface="Arial"/>
              </a:rPr>
              <a:t> tool and how it can best assist management</a:t>
            </a:r>
          </a:p>
          <a:p>
            <a:pPr>
              <a:lnSpc>
                <a:spcPct val="110000"/>
              </a:lnSpc>
              <a:spcBef>
                <a:spcPts val="0"/>
              </a:spcBef>
              <a:spcAft>
                <a:spcPts val="1200"/>
              </a:spcAft>
            </a:pPr>
            <a:r>
              <a:rPr lang="en-US" dirty="0" smtClean="0">
                <a:latin typeface="Arial"/>
                <a:cs typeface="Arial"/>
              </a:rPr>
              <a:t>Complete application of state-space model to all whale tracks</a:t>
            </a:r>
          </a:p>
          <a:p>
            <a:pPr>
              <a:lnSpc>
                <a:spcPct val="110000"/>
              </a:lnSpc>
              <a:spcBef>
                <a:spcPts val="0"/>
              </a:spcBef>
              <a:spcAft>
                <a:spcPts val="1200"/>
              </a:spcAft>
            </a:pPr>
            <a:r>
              <a:rPr lang="en-US" dirty="0" smtClean="0">
                <a:latin typeface="Arial"/>
                <a:cs typeface="Arial"/>
              </a:rPr>
              <a:t>Complete blue whale habitat model and assessment of most appropriate modeling techniques</a:t>
            </a:r>
          </a:p>
          <a:p>
            <a:pPr>
              <a:lnSpc>
                <a:spcPct val="110000"/>
              </a:lnSpc>
              <a:spcBef>
                <a:spcPts val="0"/>
              </a:spcBef>
              <a:spcAft>
                <a:spcPts val="1200"/>
              </a:spcAft>
            </a:pPr>
            <a:endParaRPr lang="en-US" dirty="0">
              <a:latin typeface="Arial"/>
              <a:cs typeface="Arial"/>
            </a:endParaRPr>
          </a:p>
        </p:txBody>
      </p:sp>
      <p:pic>
        <p:nvPicPr>
          <p:cNvPr id="7" name="Picture 6" descr="gray-whale_2655.jpg"/>
          <p:cNvPicPr>
            <a:picLocks noChangeAspect="1"/>
          </p:cNvPicPr>
          <p:nvPr/>
        </p:nvPicPr>
        <p:blipFill>
          <a:blip r:embed="rId2"/>
          <a:stretch>
            <a:fillRect/>
          </a:stretch>
        </p:blipFill>
        <p:spPr>
          <a:xfrm>
            <a:off x="0" y="-13190"/>
            <a:ext cx="2497667" cy="1681122"/>
          </a:xfrm>
          <a:prstGeom prst="rect">
            <a:avLst/>
          </a:prstGeom>
        </p:spPr>
      </p:pic>
      <p:pic>
        <p:nvPicPr>
          <p:cNvPr id="8" name="Picture 7" descr="humpback_breach.jpg"/>
          <p:cNvPicPr>
            <a:picLocks noChangeAspect="1"/>
          </p:cNvPicPr>
          <p:nvPr/>
        </p:nvPicPr>
        <p:blipFill>
          <a:blip r:embed="rId3"/>
          <a:stretch>
            <a:fillRect/>
          </a:stretch>
        </p:blipFill>
        <p:spPr>
          <a:xfrm>
            <a:off x="6921479" y="-13190"/>
            <a:ext cx="2246219" cy="16824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4273325"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Acknowledgements</a:t>
            </a:r>
            <a:endParaRPr lang="en-US" sz="4000" dirty="0">
              <a:solidFill>
                <a:schemeClr val="accent2"/>
              </a:solidFill>
              <a:latin typeface="+mn-lt"/>
              <a:ea typeface="+mn-ea"/>
              <a:cs typeface="+mn-cs"/>
            </a:endParaRPr>
          </a:p>
        </p:txBody>
      </p:sp>
      <p:sp>
        <p:nvSpPr>
          <p:cNvPr id="3" name="Content Placeholder 2"/>
          <p:cNvSpPr>
            <a:spLocks noGrp="1"/>
          </p:cNvSpPr>
          <p:nvPr>
            <p:ph idx="1"/>
          </p:nvPr>
        </p:nvSpPr>
        <p:spPr>
          <a:xfrm>
            <a:off x="152401" y="1600200"/>
            <a:ext cx="5718872" cy="4800600"/>
          </a:xfrm>
        </p:spPr>
        <p:txBody>
          <a:bodyPr>
            <a:noAutofit/>
          </a:bodyPr>
          <a:lstStyle/>
          <a:p>
            <a:pPr>
              <a:spcBef>
                <a:spcPts val="0"/>
              </a:spcBef>
              <a:spcAft>
                <a:spcPts val="1200"/>
              </a:spcAft>
            </a:pPr>
            <a:r>
              <a:rPr lang="en-US" sz="2000" dirty="0" smtClean="0">
                <a:latin typeface="Arial"/>
                <a:cs typeface="Arial"/>
              </a:rPr>
              <a:t>Funding was provided under the interagency NASA, USGS, National Park Service, US Fish and Wildlife Service, Smithsonian Institution Climate and Biological Response program, Grant Number NNX11AP71G. </a:t>
            </a:r>
          </a:p>
          <a:p>
            <a:pPr>
              <a:spcBef>
                <a:spcPts val="0"/>
              </a:spcBef>
              <a:spcAft>
                <a:spcPts val="1200"/>
              </a:spcAft>
            </a:pPr>
            <a:r>
              <a:rPr lang="en-US" sz="2000" dirty="0" smtClean="0">
                <a:latin typeface="Arial"/>
                <a:cs typeface="Arial"/>
              </a:rPr>
              <a:t>Dave Foley provided useful discussions about the data sets served by </a:t>
            </a:r>
            <a:r>
              <a:rPr lang="en-US" sz="2000" dirty="0" err="1" smtClean="0">
                <a:latin typeface="Arial"/>
                <a:cs typeface="Arial"/>
              </a:rPr>
              <a:t>Coastwatch</a:t>
            </a:r>
            <a:r>
              <a:rPr lang="en-US" sz="2000" dirty="0" smtClean="0">
                <a:latin typeface="Arial"/>
                <a:cs typeface="Arial"/>
              </a:rPr>
              <a:t>.</a:t>
            </a:r>
          </a:p>
          <a:p>
            <a:pPr>
              <a:spcBef>
                <a:spcPts val="0"/>
              </a:spcBef>
              <a:spcAft>
                <a:spcPts val="1200"/>
              </a:spcAft>
            </a:pPr>
            <a:r>
              <a:rPr lang="en-US" sz="2000" dirty="0" smtClean="0">
                <a:latin typeface="Arial"/>
                <a:cs typeface="Arial"/>
              </a:rPr>
              <a:t>The support of field crews was essential to the success of the tagging operations. Tagging was supported by private donors to the MMI Endowment at OSU, as well as the support from ONR and the Sloan, Packard and Moore foundations to the TOPP program.</a:t>
            </a:r>
          </a:p>
          <a:p>
            <a:pPr>
              <a:spcBef>
                <a:spcPts val="0"/>
              </a:spcBef>
              <a:spcAft>
                <a:spcPts val="1200"/>
              </a:spcAft>
            </a:pPr>
            <a:endParaRPr lang="en-US" sz="2000" dirty="0" smtClean="0">
              <a:latin typeface="Arial"/>
              <a:cs typeface="Arial"/>
            </a:endParaRPr>
          </a:p>
          <a:p>
            <a:pPr>
              <a:spcBef>
                <a:spcPts val="0"/>
              </a:spcBef>
              <a:spcAft>
                <a:spcPts val="1200"/>
              </a:spcAft>
            </a:pPr>
            <a:endParaRPr lang="en-US" sz="2400" dirty="0" smtClean="0">
              <a:latin typeface="Arial"/>
              <a:cs typeface="Arial"/>
            </a:endParaRPr>
          </a:p>
          <a:p>
            <a:pPr>
              <a:spcBef>
                <a:spcPts val="0"/>
              </a:spcBef>
              <a:spcAft>
                <a:spcPts val="1200"/>
              </a:spcAft>
            </a:pPr>
            <a:endParaRPr lang="en-US" sz="2400" dirty="0">
              <a:latin typeface="Arial"/>
              <a:cs typeface="Arial"/>
            </a:endParaRPr>
          </a:p>
        </p:txBody>
      </p:sp>
      <p:pic>
        <p:nvPicPr>
          <p:cNvPr id="4" name="Picture 3" descr="head2.tif"/>
          <p:cNvPicPr>
            <a:picLocks noChangeAspect="1"/>
          </p:cNvPicPr>
          <p:nvPr/>
        </p:nvPicPr>
        <p:blipFill>
          <a:blip r:embed="rId3"/>
          <a:stretch>
            <a:fillRect/>
          </a:stretch>
        </p:blipFill>
        <p:spPr>
          <a:xfrm>
            <a:off x="5939005" y="1667932"/>
            <a:ext cx="2950991" cy="2142067"/>
          </a:xfrm>
          <a:prstGeom prst="rect">
            <a:avLst/>
          </a:prstGeom>
        </p:spPr>
      </p:pic>
      <p:pic>
        <p:nvPicPr>
          <p:cNvPr id="6" name="Picture 5" descr="pair.tif"/>
          <p:cNvPicPr>
            <a:picLocks noChangeAspect="1"/>
          </p:cNvPicPr>
          <p:nvPr/>
        </p:nvPicPr>
        <p:blipFill>
          <a:blip r:embed="rId4"/>
          <a:stretch>
            <a:fillRect/>
          </a:stretch>
        </p:blipFill>
        <p:spPr>
          <a:xfrm>
            <a:off x="5949546" y="3985452"/>
            <a:ext cx="2953512" cy="21088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733" y="270933"/>
            <a:ext cx="8229600" cy="1143000"/>
          </a:xfrm>
        </p:spPr>
        <p:txBody>
          <a:bodyPr/>
          <a:lstStyle/>
          <a:p>
            <a:pPr algn="l"/>
            <a:r>
              <a:rPr lang="en-US" dirty="0" smtClean="0">
                <a:solidFill>
                  <a:schemeClr val="bg1"/>
                </a:solidFill>
                <a:latin typeface="Arial"/>
                <a:cs typeface="Arial"/>
              </a:rPr>
              <a:t>Thank you!</a:t>
            </a:r>
            <a:endParaRPr lang="en-US" dirty="0">
              <a:solidFill>
                <a:schemeClr val="bg1"/>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109"/>
            <a:ext cx="1725803" cy="707886"/>
          </a:xfrm>
          <a:noFill/>
          <a:ln w="9525">
            <a:noFill/>
            <a:miter lim="800000"/>
            <a:headEnd/>
            <a:tailEnd/>
          </a:ln>
        </p:spPr>
        <p:txBody>
          <a:bodyPr wrap="none">
            <a:prstTxWarp prst="textNoShape">
              <a:avLst/>
            </a:prstTxWarp>
            <a:spAutoFit/>
          </a:bodyPr>
          <a:lstStyle/>
          <a:p>
            <a:pPr algn="l"/>
            <a:r>
              <a:rPr lang="en-US" sz="4000" dirty="0" smtClean="0">
                <a:solidFill>
                  <a:schemeClr val="accent2"/>
                </a:solidFill>
                <a:latin typeface="+mn-lt"/>
                <a:ea typeface="+mn-ea"/>
                <a:cs typeface="+mn-cs"/>
              </a:rPr>
              <a:t>Outline</a:t>
            </a:r>
            <a:endParaRPr lang="en-US" sz="4000" dirty="0">
              <a:solidFill>
                <a:schemeClr val="accent2"/>
              </a:solidFill>
              <a:latin typeface="+mn-lt"/>
              <a:ea typeface="+mn-ea"/>
              <a:cs typeface="+mn-cs"/>
            </a:endParaRP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lnSpc>
                <a:spcPct val="110000"/>
              </a:lnSpc>
              <a:spcBef>
                <a:spcPts val="0"/>
              </a:spcBef>
              <a:spcAft>
                <a:spcPts val="1200"/>
              </a:spcAft>
            </a:pPr>
            <a:r>
              <a:rPr lang="en-US" dirty="0" smtClean="0">
                <a:latin typeface="Arial"/>
                <a:cs typeface="Arial"/>
              </a:rPr>
              <a:t>Goals</a:t>
            </a:r>
          </a:p>
          <a:p>
            <a:pPr>
              <a:lnSpc>
                <a:spcPct val="110000"/>
              </a:lnSpc>
              <a:spcBef>
                <a:spcPts val="0"/>
              </a:spcBef>
              <a:spcAft>
                <a:spcPts val="1200"/>
              </a:spcAft>
            </a:pPr>
            <a:r>
              <a:rPr lang="en-US" dirty="0" smtClean="0">
                <a:latin typeface="Arial"/>
                <a:cs typeface="Arial"/>
              </a:rPr>
              <a:t>Approach</a:t>
            </a:r>
          </a:p>
          <a:p>
            <a:pPr>
              <a:lnSpc>
                <a:spcPct val="110000"/>
              </a:lnSpc>
              <a:spcBef>
                <a:spcPts val="0"/>
              </a:spcBef>
              <a:spcAft>
                <a:spcPts val="1200"/>
              </a:spcAft>
            </a:pPr>
            <a:r>
              <a:rPr lang="en-US" dirty="0" smtClean="0">
                <a:latin typeface="Arial"/>
                <a:cs typeface="Arial"/>
              </a:rPr>
              <a:t>Satellite telemetry data</a:t>
            </a:r>
          </a:p>
          <a:p>
            <a:pPr>
              <a:lnSpc>
                <a:spcPct val="110000"/>
              </a:lnSpc>
              <a:spcBef>
                <a:spcPts val="0"/>
              </a:spcBef>
              <a:spcAft>
                <a:spcPts val="1200"/>
              </a:spcAft>
            </a:pPr>
            <a:r>
              <a:rPr lang="en-US" dirty="0" smtClean="0">
                <a:latin typeface="Arial"/>
                <a:cs typeface="Arial"/>
              </a:rPr>
              <a:t>Remotely sensed environmental data</a:t>
            </a:r>
          </a:p>
          <a:p>
            <a:pPr>
              <a:lnSpc>
                <a:spcPct val="110000"/>
              </a:lnSpc>
              <a:spcBef>
                <a:spcPts val="0"/>
              </a:spcBef>
              <a:spcAft>
                <a:spcPts val="1200"/>
              </a:spcAft>
            </a:pPr>
            <a:r>
              <a:rPr lang="en-US" dirty="0" smtClean="0">
                <a:latin typeface="Arial"/>
                <a:cs typeface="Arial"/>
              </a:rPr>
              <a:t>Preliminary blue whale habitat model results</a:t>
            </a:r>
          </a:p>
          <a:p>
            <a:pPr>
              <a:lnSpc>
                <a:spcPct val="110000"/>
              </a:lnSpc>
              <a:spcBef>
                <a:spcPts val="0"/>
              </a:spcBef>
              <a:spcAft>
                <a:spcPts val="1200"/>
              </a:spcAft>
            </a:pPr>
            <a:r>
              <a:rPr lang="en-US" dirty="0" smtClean="0">
                <a:latin typeface="Arial"/>
                <a:cs typeface="Arial"/>
              </a:rPr>
              <a:t>Transition to the partner</a:t>
            </a:r>
          </a:p>
          <a:p>
            <a:pPr>
              <a:lnSpc>
                <a:spcPct val="110000"/>
              </a:lnSpc>
              <a:spcBef>
                <a:spcPts val="0"/>
              </a:spcBef>
              <a:spcAft>
                <a:spcPts val="1200"/>
              </a:spcAft>
            </a:pPr>
            <a:r>
              <a:rPr lang="en-US" dirty="0" smtClean="0">
                <a:latin typeface="Arial"/>
                <a:cs typeface="Arial"/>
              </a:rPr>
              <a:t>Next steps</a:t>
            </a:r>
            <a:endParaRPr lang="en-US" dirty="0">
              <a:latin typeface="Arial"/>
              <a:cs typeface="Arial"/>
            </a:endParaRPr>
          </a:p>
        </p:txBody>
      </p:sp>
      <p:pic>
        <p:nvPicPr>
          <p:cNvPr id="5" name="Picture 4" descr="9_16_2010_Cetecean_334_Port of Oakland 013-1TMMC_crop.jpg"/>
          <p:cNvPicPr>
            <a:picLocks noChangeAspect="1"/>
          </p:cNvPicPr>
          <p:nvPr/>
        </p:nvPicPr>
        <p:blipFill>
          <a:blip r:embed="rId3"/>
          <a:stretch>
            <a:fillRect/>
          </a:stretch>
        </p:blipFill>
        <p:spPr>
          <a:xfrm>
            <a:off x="5706576" y="0"/>
            <a:ext cx="3437424" cy="2299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1342836"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Goals</a:t>
            </a:r>
            <a:endParaRPr lang="en-US" sz="4000" dirty="0">
              <a:solidFill>
                <a:schemeClr val="accent2"/>
              </a:solidFill>
              <a:latin typeface="+mn-lt"/>
              <a:ea typeface="+mn-ea"/>
              <a:cs typeface="+mn-cs"/>
            </a:endParaRPr>
          </a:p>
        </p:txBody>
      </p:sp>
      <p:sp>
        <p:nvSpPr>
          <p:cNvPr id="5" name="Content Placeholder 4"/>
          <p:cNvSpPr>
            <a:spLocks noGrp="1"/>
          </p:cNvSpPr>
          <p:nvPr>
            <p:ph idx="1"/>
          </p:nvPr>
        </p:nvSpPr>
        <p:spPr>
          <a:xfrm>
            <a:off x="457200" y="1549401"/>
            <a:ext cx="8229600" cy="4525963"/>
          </a:xfrm>
        </p:spPr>
        <p:txBody>
          <a:bodyPr>
            <a:normAutofit/>
          </a:bodyPr>
          <a:lstStyle/>
          <a:p>
            <a:pPr algn="just"/>
            <a:r>
              <a:rPr lang="en-US" sz="2400" dirty="0" smtClean="0">
                <a:latin typeface="Arial"/>
                <a:cs typeface="Arial"/>
              </a:rPr>
              <a:t>Use satellite data to develop habitat models that will allow us to </a:t>
            </a:r>
            <a:r>
              <a:rPr lang="en-US" sz="2400" dirty="0">
                <a:latin typeface="Arial"/>
                <a:cs typeface="Arial"/>
              </a:rPr>
              <a:t>i</a:t>
            </a:r>
            <a:r>
              <a:rPr lang="en-US" sz="2400" dirty="0" smtClean="0">
                <a:latin typeface="Arial"/>
                <a:cs typeface="Arial"/>
              </a:rPr>
              <a:t>dentify large whale hotspots and provide a tool for predicting occurrence in the California Current System. This will assist management efforts to mitigate against human impacts.</a:t>
            </a:r>
          </a:p>
          <a:p>
            <a:pPr>
              <a:buNone/>
            </a:pPr>
            <a:endParaRPr lang="en-US" sz="2400" dirty="0" smtClean="0">
              <a:latin typeface="Arial"/>
              <a:cs typeface="Arial"/>
            </a:endParaRPr>
          </a:p>
        </p:txBody>
      </p:sp>
      <p:pic>
        <p:nvPicPr>
          <p:cNvPr id="11" name="Picture 10" descr="Ship-Whale-JCalambokidis-0264small.jpg"/>
          <p:cNvPicPr>
            <a:picLocks noChangeAspect="1"/>
          </p:cNvPicPr>
          <p:nvPr/>
        </p:nvPicPr>
        <p:blipFill>
          <a:blip r:embed="rId2"/>
          <a:srcRect t="23253" b="6627"/>
          <a:stretch>
            <a:fillRect/>
          </a:stretch>
        </p:blipFill>
        <p:spPr>
          <a:xfrm>
            <a:off x="1680632" y="3580859"/>
            <a:ext cx="5871634" cy="284774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map_bstate.png"/>
          <p:cNvPicPr>
            <a:picLocks noChangeAspect="1"/>
          </p:cNvPicPr>
          <p:nvPr/>
        </p:nvPicPr>
        <p:blipFill>
          <a:blip r:embed="rId2"/>
          <a:srcRect t="9141" r="6245" b="8485"/>
          <a:stretch>
            <a:fillRect/>
          </a:stretch>
        </p:blipFill>
        <p:spPr>
          <a:xfrm>
            <a:off x="6572284" y="1272840"/>
            <a:ext cx="2571716" cy="2259533"/>
          </a:xfrm>
          <a:prstGeom prst="rect">
            <a:avLst/>
          </a:prstGeom>
        </p:spPr>
      </p:pic>
      <p:sp>
        <p:nvSpPr>
          <p:cNvPr id="2" name="Title 1"/>
          <p:cNvSpPr>
            <a:spLocks noGrp="1"/>
          </p:cNvSpPr>
          <p:nvPr>
            <p:ph type="title"/>
          </p:nvPr>
        </p:nvSpPr>
        <p:spPr>
          <a:xfrm>
            <a:off x="870661" y="300208"/>
            <a:ext cx="2193679"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Approach</a:t>
            </a:r>
            <a:endParaRPr lang="en-US" sz="4000" dirty="0">
              <a:solidFill>
                <a:schemeClr val="accent2"/>
              </a:solidFill>
              <a:latin typeface="+mn-lt"/>
              <a:ea typeface="+mn-ea"/>
              <a:cs typeface="+mn-cs"/>
            </a:endParaRPr>
          </a:p>
        </p:txBody>
      </p:sp>
      <p:sp>
        <p:nvSpPr>
          <p:cNvPr id="3" name="Content Placeholder 2"/>
          <p:cNvSpPr>
            <a:spLocks noGrp="1"/>
          </p:cNvSpPr>
          <p:nvPr>
            <p:ph sz="half" idx="1"/>
          </p:nvPr>
        </p:nvSpPr>
        <p:spPr>
          <a:xfrm>
            <a:off x="152400" y="1419998"/>
            <a:ext cx="4445001" cy="4708525"/>
          </a:xfrm>
        </p:spPr>
        <p:txBody>
          <a:bodyPr>
            <a:normAutofit fontScale="92500"/>
          </a:bodyPr>
          <a:lstStyle/>
          <a:p>
            <a:pPr marL="685800" lvl="1" indent="-457200">
              <a:buFont typeface="+mj-lt"/>
              <a:buAutoNum type="arabicPeriod"/>
              <a:defRPr/>
            </a:pPr>
            <a:r>
              <a:rPr lang="en-US" dirty="0">
                <a:latin typeface="Arial"/>
                <a:cs typeface="Arial"/>
              </a:rPr>
              <a:t>Apply a state-space model to provide</a:t>
            </a:r>
            <a:r>
              <a:rPr lang="en-US" dirty="0" smtClean="0">
                <a:latin typeface="Arial"/>
                <a:cs typeface="Arial"/>
              </a:rPr>
              <a:t> regularized daily </a:t>
            </a:r>
            <a:r>
              <a:rPr lang="en-US" dirty="0">
                <a:latin typeface="Arial"/>
                <a:cs typeface="Arial"/>
              </a:rPr>
              <a:t>positions from whale satellite telemetry </a:t>
            </a:r>
            <a:r>
              <a:rPr lang="en-US" dirty="0" smtClean="0">
                <a:latin typeface="Arial"/>
                <a:cs typeface="Arial"/>
              </a:rPr>
              <a:t>data</a:t>
            </a:r>
          </a:p>
          <a:p>
            <a:pPr marL="685800" lvl="1" indent="-457200">
              <a:buFont typeface="+mj-lt"/>
              <a:buAutoNum type="arabicPeriod"/>
              <a:defRPr/>
            </a:pPr>
            <a:r>
              <a:rPr lang="en-US" dirty="0" smtClean="0">
                <a:latin typeface="Arial"/>
                <a:cs typeface="Arial"/>
              </a:rPr>
              <a:t>Develop </a:t>
            </a:r>
            <a:r>
              <a:rPr lang="en-US" dirty="0">
                <a:latin typeface="Arial"/>
                <a:cs typeface="Arial"/>
              </a:rPr>
              <a:t>habitat preference models using</a:t>
            </a:r>
            <a:r>
              <a:rPr lang="en-US" dirty="0" smtClean="0">
                <a:latin typeface="Arial"/>
                <a:cs typeface="Arial"/>
              </a:rPr>
              <a:t> RS </a:t>
            </a:r>
            <a:r>
              <a:rPr lang="en-US" dirty="0">
                <a:latin typeface="Arial"/>
                <a:cs typeface="Arial"/>
              </a:rPr>
              <a:t>data</a:t>
            </a:r>
            <a:r>
              <a:rPr lang="en-US" dirty="0" smtClean="0">
                <a:latin typeface="Arial"/>
                <a:cs typeface="Arial"/>
              </a:rPr>
              <a:t> </a:t>
            </a:r>
          </a:p>
          <a:p>
            <a:pPr marL="685800" lvl="1" indent="-457200">
              <a:buFont typeface="+mj-lt"/>
              <a:buAutoNum type="arabicPeriod"/>
              <a:defRPr/>
            </a:pPr>
            <a:r>
              <a:rPr lang="en-US" dirty="0" smtClean="0">
                <a:latin typeface="Arial"/>
                <a:cs typeface="Arial"/>
              </a:rPr>
              <a:t>Identify </a:t>
            </a:r>
            <a:r>
              <a:rPr lang="en-US" dirty="0">
                <a:latin typeface="Arial"/>
                <a:cs typeface="Arial"/>
              </a:rPr>
              <a:t>hotspots for blue, fin, humpback,</a:t>
            </a:r>
            <a:r>
              <a:rPr lang="en-US" dirty="0" smtClean="0">
                <a:latin typeface="Arial"/>
                <a:cs typeface="Arial"/>
              </a:rPr>
              <a:t> and </a:t>
            </a:r>
            <a:r>
              <a:rPr lang="en-US" dirty="0">
                <a:latin typeface="Arial"/>
                <a:cs typeface="Arial"/>
              </a:rPr>
              <a:t>gray </a:t>
            </a:r>
            <a:r>
              <a:rPr lang="en-US" dirty="0" smtClean="0">
                <a:latin typeface="Arial"/>
                <a:cs typeface="Arial"/>
              </a:rPr>
              <a:t>whales</a:t>
            </a:r>
          </a:p>
          <a:p>
            <a:pPr marL="685800" lvl="1" indent="-457200">
              <a:buFont typeface="+mj-lt"/>
              <a:buAutoNum type="arabicPeriod"/>
              <a:defRPr/>
            </a:pPr>
            <a:r>
              <a:rPr lang="en-US" dirty="0" smtClean="0">
                <a:latin typeface="Arial"/>
                <a:cs typeface="Arial"/>
              </a:rPr>
              <a:t>Develop </a:t>
            </a:r>
            <a:r>
              <a:rPr lang="en-US" dirty="0">
                <a:latin typeface="Arial"/>
                <a:cs typeface="Arial"/>
              </a:rPr>
              <a:t>a new decision support tool</a:t>
            </a:r>
            <a:r>
              <a:rPr lang="en-US" dirty="0" smtClean="0">
                <a:latin typeface="Arial"/>
                <a:cs typeface="Arial"/>
              </a:rPr>
              <a:t> for NOAA that </a:t>
            </a:r>
            <a:r>
              <a:rPr lang="en-US" dirty="0">
                <a:latin typeface="Arial"/>
                <a:cs typeface="Arial"/>
              </a:rPr>
              <a:t>can predict the probability of</a:t>
            </a:r>
            <a:r>
              <a:rPr lang="en-US" dirty="0" smtClean="0">
                <a:latin typeface="Arial"/>
                <a:cs typeface="Arial"/>
              </a:rPr>
              <a:t> whale occurrence</a:t>
            </a:r>
          </a:p>
          <a:p>
            <a:endParaRPr lang="en-US" dirty="0">
              <a:latin typeface="Arial"/>
              <a:cs typeface="Arial"/>
            </a:endParaRPr>
          </a:p>
        </p:txBody>
      </p:sp>
      <p:pic>
        <p:nvPicPr>
          <p:cNvPr id="5" name="Picture 15" descr="BlueWhale_kernel2.jpg"/>
          <p:cNvPicPr>
            <a:picLocks noChangeAspect="1"/>
          </p:cNvPicPr>
          <p:nvPr/>
        </p:nvPicPr>
        <p:blipFill>
          <a:blip r:embed="rId3"/>
          <a:srcRect l="25833" t="24818" r="25000" b="4167"/>
          <a:stretch>
            <a:fillRect/>
          </a:stretch>
        </p:blipFill>
        <p:spPr bwMode="auto">
          <a:xfrm>
            <a:off x="4741822" y="3671994"/>
            <a:ext cx="2010011" cy="1956200"/>
          </a:xfrm>
          <a:prstGeom prst="rect">
            <a:avLst/>
          </a:prstGeom>
          <a:noFill/>
          <a:ln w="9525">
            <a:solidFill>
              <a:schemeClr val="bg2"/>
            </a:solidFill>
            <a:miter lim="800000"/>
            <a:headEnd/>
            <a:tailEnd/>
          </a:ln>
        </p:spPr>
      </p:pic>
      <p:pic>
        <p:nvPicPr>
          <p:cNvPr id="7" name="Picture 8" descr="CHL.pdf"/>
          <p:cNvPicPr>
            <a:picLocks noChangeAspect="1"/>
          </p:cNvPicPr>
          <p:nvPr/>
        </p:nvPicPr>
        <p:blipFill>
          <a:blip r:embed="rId4"/>
          <a:srcRect l="34487" t="38791" r="33892" b="38482"/>
          <a:stretch>
            <a:fillRect/>
          </a:stretch>
        </p:blipFill>
        <p:spPr bwMode="auto">
          <a:xfrm>
            <a:off x="5524393" y="2455144"/>
            <a:ext cx="2457881" cy="228613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GrayWhales_Satellite_USWest_Tracklines.png"/>
          <p:cNvPicPr>
            <a:picLocks noChangeAspect="1"/>
          </p:cNvPicPr>
          <p:nvPr/>
        </p:nvPicPr>
        <p:blipFill>
          <a:blip r:embed="rId3"/>
          <a:srcRect l="2422" t="8614" r="5214" b="5895"/>
          <a:stretch>
            <a:fillRect/>
          </a:stretch>
        </p:blipFill>
        <p:spPr>
          <a:xfrm>
            <a:off x="6862580" y="1256889"/>
            <a:ext cx="2196485" cy="2850056"/>
          </a:xfrm>
          <a:prstGeom prst="rect">
            <a:avLst/>
          </a:prstGeom>
        </p:spPr>
      </p:pic>
      <p:pic>
        <p:nvPicPr>
          <p:cNvPr id="20484" name="Picture 4" descr="Fin&amp;HumpbackWhales_TOPP"/>
          <p:cNvPicPr>
            <a:picLocks noChangeAspect="1" noChangeArrowheads="1"/>
          </p:cNvPicPr>
          <p:nvPr/>
        </p:nvPicPr>
        <p:blipFill>
          <a:blip r:embed="rId4"/>
          <a:srcRect l="2760" t="9840" r="4800" b="6360"/>
          <a:stretch>
            <a:fillRect/>
          </a:stretch>
        </p:blipFill>
        <p:spPr bwMode="auto">
          <a:xfrm>
            <a:off x="3420849" y="1240020"/>
            <a:ext cx="3310646" cy="3001213"/>
          </a:xfrm>
          <a:prstGeom prst="rect">
            <a:avLst/>
          </a:prstGeom>
          <a:noFill/>
          <a:ln w="9525">
            <a:noFill/>
            <a:miter lim="800000"/>
            <a:headEnd/>
            <a:tailEnd/>
          </a:ln>
        </p:spPr>
      </p:pic>
      <p:sp>
        <p:nvSpPr>
          <p:cNvPr id="2" name="Title 1"/>
          <p:cNvSpPr>
            <a:spLocks noGrp="1"/>
          </p:cNvSpPr>
          <p:nvPr>
            <p:ph type="title"/>
          </p:nvPr>
        </p:nvSpPr>
        <p:spPr>
          <a:xfrm>
            <a:off x="1273035" y="270671"/>
            <a:ext cx="6597930" cy="707886"/>
          </a:xfrm>
          <a:noFill/>
          <a:ln w="9525">
            <a:noFill/>
            <a:miter lim="800000"/>
            <a:headEnd/>
            <a:tailEnd/>
          </a:ln>
        </p:spPr>
        <p:txBody>
          <a:bodyPr vert="horz" wrap="none" lIns="91440" tIns="45720" rIns="91440" bIns="45720" rtlCol="0" anchor="ctr">
            <a:prstTxWarp prst="textNoShape">
              <a:avLst/>
            </a:prstTxWarp>
            <a:spAutoFit/>
          </a:bodyPr>
          <a:lstStyle/>
          <a:p>
            <a:pPr algn="l"/>
            <a:r>
              <a:rPr lang="en-US" sz="4000" dirty="0" smtClean="0">
                <a:solidFill>
                  <a:schemeClr val="accent2"/>
                </a:solidFill>
                <a:latin typeface="+mn-lt"/>
                <a:ea typeface="+mn-ea"/>
                <a:cs typeface="+mn-cs"/>
              </a:rPr>
              <a:t>Whale Satellite Telemetry Data</a:t>
            </a:r>
            <a:endParaRPr lang="en-US" sz="4000" dirty="0">
              <a:solidFill>
                <a:schemeClr val="accent2"/>
              </a:solidFill>
              <a:latin typeface="+mn-lt"/>
              <a:ea typeface="+mn-ea"/>
              <a:cs typeface="+mn-cs"/>
            </a:endParaRPr>
          </a:p>
        </p:txBody>
      </p:sp>
      <p:sp>
        <p:nvSpPr>
          <p:cNvPr id="7" name="TextBox 6"/>
          <p:cNvSpPr txBox="1"/>
          <p:nvPr/>
        </p:nvSpPr>
        <p:spPr>
          <a:xfrm>
            <a:off x="0" y="4443766"/>
            <a:ext cx="9143999" cy="923330"/>
          </a:xfrm>
          <a:prstGeom prst="rect">
            <a:avLst/>
          </a:prstGeom>
          <a:noFill/>
        </p:spPr>
        <p:txBody>
          <a:bodyPr wrap="square" rtlCol="0">
            <a:spAutoFit/>
          </a:bodyPr>
          <a:lstStyle/>
          <a:p>
            <a:r>
              <a:rPr lang="en-US" dirty="0" smtClean="0">
                <a:latin typeface="Arial"/>
                <a:cs typeface="Arial"/>
              </a:rPr>
              <a:t>Whale species:		   Blue 			Fin			Humpback	 	Gray</a:t>
            </a:r>
          </a:p>
          <a:p>
            <a:r>
              <a:rPr lang="en-US" dirty="0" smtClean="0">
                <a:latin typeface="Arial"/>
                <a:cs typeface="Arial"/>
              </a:rPr>
              <a:t>No. tags:			   128			2			15				35</a:t>
            </a:r>
          </a:p>
          <a:p>
            <a:r>
              <a:rPr lang="en-US" dirty="0" smtClean="0">
                <a:latin typeface="Arial"/>
                <a:cs typeface="Arial"/>
              </a:rPr>
              <a:t>Years:				1993-2008	2004, 2006		2004-2005		2005, 2009</a:t>
            </a:r>
            <a:endParaRPr lang="en-US" dirty="0">
              <a:latin typeface="Arial"/>
              <a:cs typeface="Arial"/>
            </a:endParaRPr>
          </a:p>
        </p:txBody>
      </p:sp>
      <p:pic>
        <p:nvPicPr>
          <p:cNvPr id="8" name="Picture 7" descr="figure1.tif"/>
          <p:cNvPicPr>
            <a:picLocks noChangeAspect="1"/>
          </p:cNvPicPr>
          <p:nvPr/>
        </p:nvPicPr>
        <p:blipFill>
          <a:blip r:embed="rId5"/>
          <a:srcRect l="3128" t="4052" r="39146" b="6354"/>
          <a:stretch>
            <a:fillRect/>
          </a:stretch>
        </p:blipFill>
        <p:spPr>
          <a:xfrm>
            <a:off x="59064" y="1271991"/>
            <a:ext cx="3127491" cy="28886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Rectangle 2"/>
          <p:cNvSpPr txBox="1">
            <a:spLocks noChangeArrowheads="1"/>
          </p:cNvSpPr>
          <p:nvPr/>
        </p:nvSpPr>
        <p:spPr bwMode="auto">
          <a:xfrm>
            <a:off x="3472881" y="0"/>
            <a:ext cx="2198238" cy="584776"/>
          </a:xfrm>
          <a:prstGeom prst="rect">
            <a:avLst/>
          </a:prstGeom>
          <a:noFill/>
          <a:ln w="9525">
            <a:noFill/>
            <a:miter lim="800000"/>
            <a:headEnd/>
            <a:tailEnd/>
          </a:ln>
        </p:spPr>
        <p:txBody>
          <a:bodyPr wrap="none" anchor="ctr">
            <a:prstTxWarp prst="textNoShape">
              <a:avLst/>
            </a:prstTxWarp>
            <a:spAutoFit/>
          </a:bodyPr>
          <a:lstStyle/>
          <a:p>
            <a:pPr eaLnBrk="0" hangingPunct="0"/>
            <a:r>
              <a:rPr lang="en-US" sz="3200" dirty="0" smtClean="0">
                <a:solidFill>
                  <a:schemeClr val="accent2"/>
                </a:solidFill>
              </a:rPr>
              <a:t>RS Variables</a:t>
            </a:r>
            <a:endParaRPr lang="en-US" sz="3200" dirty="0">
              <a:solidFill>
                <a:schemeClr val="accent2"/>
              </a:solidFill>
            </a:endParaRPr>
          </a:p>
        </p:txBody>
      </p:sp>
      <p:graphicFrame>
        <p:nvGraphicFramePr>
          <p:cNvPr id="5" name="Table 4"/>
          <p:cNvGraphicFramePr>
            <a:graphicFrameLocks noGrp="1"/>
          </p:cNvGraphicFramePr>
          <p:nvPr/>
        </p:nvGraphicFramePr>
        <p:xfrm>
          <a:off x="118129" y="743010"/>
          <a:ext cx="8896298" cy="5646059"/>
        </p:xfrm>
        <a:graphic>
          <a:graphicData uri="http://schemas.openxmlformats.org/drawingml/2006/table">
            <a:tbl>
              <a:tblPr/>
              <a:tblGrid>
                <a:gridCol w="1240730"/>
                <a:gridCol w="1469517"/>
                <a:gridCol w="1847895"/>
                <a:gridCol w="571968"/>
                <a:gridCol w="536770"/>
                <a:gridCol w="747958"/>
                <a:gridCol w="1407921"/>
                <a:gridCol w="1073539"/>
              </a:tblGrid>
              <a:tr h="231207">
                <a:tc gridSpan="7">
                  <a:txBody>
                    <a:bodyPr/>
                    <a:lstStyle/>
                    <a:p>
                      <a:pPr algn="l" fontAlgn="t"/>
                      <a:r>
                        <a:rPr lang="en-US" sz="800" b="0" i="0" u="none" strike="noStrike" dirty="0">
                          <a:latin typeface="Times New Roman"/>
                        </a:rPr>
                        <a:t>Table 1. Sources and characteristics of digital data products used </a:t>
                      </a:r>
                      <a:r>
                        <a:rPr lang="en-US" sz="800" b="0" i="0" u="none" strike="noStrike" dirty="0" smtClean="0">
                          <a:latin typeface="Times New Roman"/>
                        </a:rPr>
                        <a:t>in </a:t>
                      </a:r>
                      <a:r>
                        <a:rPr lang="en-US" sz="800" b="0" i="0" u="none" strike="noStrike" dirty="0">
                          <a:latin typeface="Times New Roman"/>
                        </a:rPr>
                        <a:t>deriving</a:t>
                      </a:r>
                      <a:r>
                        <a:rPr lang="en-US" sz="800" b="0" i="0" u="none" strike="noStrike" dirty="0" smtClean="0">
                          <a:latin typeface="Times New Roman"/>
                        </a:rPr>
                        <a:t> 20 predictor </a:t>
                      </a:r>
                      <a:r>
                        <a:rPr lang="en-US" sz="800" b="0" i="0" u="none" strike="noStrike" dirty="0">
                          <a:latin typeface="Times New Roman"/>
                        </a:rPr>
                        <a:t>variables for use in habitat modeling.  Data sets accessed through </a:t>
                      </a:r>
                      <a:r>
                        <a:rPr lang="en-US" sz="800" b="0" i="0" u="none" strike="noStrike" dirty="0" err="1">
                          <a:latin typeface="Times New Roman"/>
                        </a:rPr>
                        <a:t>CoastWatch's</a:t>
                      </a:r>
                      <a:r>
                        <a:rPr lang="en-US" sz="800" b="0" i="0" u="none" strike="noStrike" dirty="0">
                          <a:latin typeface="Times New Roman"/>
                        </a:rPr>
                        <a:t> data pass-through services are </a:t>
                      </a:r>
                      <a:r>
                        <a:rPr lang="en-US" sz="800" b="0" i="0" u="none" strike="noStrike" dirty="0" err="1">
                          <a:latin typeface="Times New Roman"/>
                        </a:rPr>
                        <a:t>indicated</a:t>
                      </a:r>
                      <a:r>
                        <a:rPr lang="en-US" sz="800" b="0" i="0" u="none" strike="noStrike" baseline="30000" dirty="0" err="1">
                          <a:latin typeface="Times New Roman"/>
                        </a:rPr>
                        <a:t>a</a:t>
                      </a:r>
                      <a:r>
                        <a:rPr lang="en-US" sz="800" b="0" i="0" u="none" strike="noStrike" baseline="30000" dirty="0">
                          <a:latin typeface="Times New Roman"/>
                        </a:rPr>
                        <a:t>, </a:t>
                      </a:r>
                      <a:r>
                        <a:rPr lang="en-US" sz="800" b="0" i="0" u="none" strike="noStrike" baseline="30000" dirty="0" err="1">
                          <a:latin typeface="Times New Roman"/>
                        </a:rPr>
                        <a:t>c</a:t>
                      </a:r>
                      <a:r>
                        <a:rPr lang="en-US" sz="800" b="0" i="0" u="none" strike="noStrike" dirty="0">
                          <a:latin typeface="Times New Roman"/>
                        </a:rPr>
                        <a:t>.</a:t>
                      </a:r>
                    </a:p>
                  </a:txBody>
                  <a:tcPr marL="8800" marR="8800" marT="880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latin typeface="Times New Roman"/>
                      </a:endParaRPr>
                    </a:p>
                  </a:txBody>
                  <a:tcPr marL="8800" marR="8800" marT="8800" marB="0">
                    <a:lnL>
                      <a:noFill/>
                    </a:lnL>
                    <a:lnR>
                      <a:noFill/>
                    </a:lnR>
                    <a:lnT>
                      <a:noFill/>
                    </a:lnT>
                    <a:lnB>
                      <a:noFill/>
                    </a:lnB>
                  </a:tcPr>
                </a:tc>
              </a:tr>
              <a:tr h="128970">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latin typeface="Times New Roman"/>
                      </a:endParaRPr>
                    </a:p>
                  </a:txBody>
                  <a:tcPr marL="8800" marR="8800" marT="8800" marB="0">
                    <a:lnL>
                      <a:noFill/>
                    </a:lnL>
                    <a:lnR>
                      <a:noFill/>
                    </a:lnR>
                    <a:lnT>
                      <a:noFill/>
                    </a:lnT>
                    <a:lnB w="6350" cap="flat" cmpd="sng" algn="ctr">
                      <a:solidFill>
                        <a:srgbClr val="000000"/>
                      </a:solidFill>
                      <a:prstDash val="solid"/>
                      <a:round/>
                      <a:headEnd type="none" w="med" len="med"/>
                      <a:tailEnd type="none" w="med" len="med"/>
                    </a:lnB>
                  </a:tcPr>
                </a:tc>
              </a:tr>
              <a:tr h="249139">
                <a:tc>
                  <a:txBody>
                    <a:bodyPr/>
                    <a:lstStyle/>
                    <a:p>
                      <a:pPr algn="l" fontAlgn="t"/>
                      <a:r>
                        <a:rPr lang="en-US" sz="800" b="0" i="0" u="none" strike="noStrike">
                          <a:latin typeface="Times New Roman"/>
                        </a:rPr>
                        <a:t>Variable</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800" b="0" i="0" u="none" strike="noStrike">
                          <a:latin typeface="Times New Roman"/>
                        </a:rPr>
                        <a:t>Derived from</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800" b="0" i="0" u="none" strike="noStrike">
                          <a:latin typeface="Times New Roman"/>
                        </a:rPr>
                        <a:t>Product/Sensor/Satellite platform</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800" b="0" i="0" u="none" strike="noStrike">
                          <a:latin typeface="Times New Roman"/>
                        </a:rPr>
                        <a:t>Grid resolution</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800" b="0" i="0" u="none" strike="noStrike">
                          <a:latin typeface="Times New Roman"/>
                        </a:rPr>
                        <a:t>Temporal resolution</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800" b="0" i="0" u="none" strike="noStrike">
                          <a:latin typeface="Times New Roman"/>
                        </a:rPr>
                        <a:t>Source</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800" b="0" i="0" u="none" strike="noStrike">
                          <a:latin typeface="Times New Roman"/>
                        </a:rPr>
                        <a:t>Web site</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800" b="0" i="0" u="none" strike="noStrike">
                          <a:latin typeface="Times New Roman"/>
                        </a:rPr>
                        <a:t>Reference</a:t>
                      </a:r>
                    </a:p>
                  </a:txBody>
                  <a:tcPr marL="8800" marR="8800" marT="8800"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9139">
                <a:tc>
                  <a:txBody>
                    <a:bodyPr/>
                    <a:lstStyle/>
                    <a:p>
                      <a:pPr algn="l" fontAlgn="t"/>
                      <a:r>
                        <a:rPr lang="en-US" sz="800" b="0" i="0" u="none" strike="noStrike">
                          <a:latin typeface="Times New Roman"/>
                        </a:rPr>
                        <a:t>Sea surface height anomaly</a:t>
                      </a:r>
                      <a:r>
                        <a:rPr lang="en-US" sz="800" b="0" i="0" u="none" strike="noStrike" baseline="30000">
                          <a:latin typeface="Times New Roman"/>
                        </a:rPr>
                        <a:t>a</a:t>
                      </a:r>
                      <a:endParaRPr lang="en-US" sz="800" b="0" i="0" u="none" strike="noStrike">
                        <a:latin typeface="Times New Roman"/>
                      </a:endParaRP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c>
                  <a:txBody>
                    <a:bodyPr/>
                    <a:lstStyle/>
                    <a:p>
                      <a:pPr algn="l" fontAlgn="t"/>
                      <a:r>
                        <a:rPr lang="en-US" sz="800" b="0" i="0" u="none" strike="noStrike">
                          <a:latin typeface="Times New Roman"/>
                        </a:rPr>
                        <a:t>--</a:t>
                      </a: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c>
                  <a:txBody>
                    <a:bodyPr/>
                    <a:lstStyle/>
                    <a:p>
                      <a:pPr algn="l" fontAlgn="t"/>
                      <a:r>
                        <a:rPr lang="en-US" sz="800" b="0" i="0" u="none" strike="noStrike">
                          <a:latin typeface="Times New Roman"/>
                        </a:rPr>
                        <a:t>Merged (Topex/Poseidon, ERS-1/-2, Geosat, GFO, Envisat, Jason-1/-2)</a:t>
                      </a: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c>
                  <a:txBody>
                    <a:bodyPr/>
                    <a:lstStyle/>
                    <a:p>
                      <a:pPr algn="l" fontAlgn="t"/>
                      <a:r>
                        <a:rPr lang="en-US" sz="800" b="0" i="0" u="none" strike="noStrike">
                          <a:latin typeface="Times New Roman"/>
                        </a:rPr>
                        <a:t>0.3333 deg</a:t>
                      </a:r>
                      <a:r>
                        <a:rPr lang="en-US" sz="800" b="0" i="0" u="none" strike="noStrike" baseline="30000">
                          <a:latin typeface="Times New Roman"/>
                        </a:rPr>
                        <a:t>d</a:t>
                      </a:r>
                      <a:endParaRPr lang="en-US" sz="800" b="0" i="0" u="none" strike="noStrike">
                        <a:latin typeface="Times New Roman"/>
                      </a:endParaRP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c>
                  <a:txBody>
                    <a:bodyPr/>
                    <a:lstStyle/>
                    <a:p>
                      <a:pPr algn="l" fontAlgn="t"/>
                      <a:r>
                        <a:rPr lang="en-US" sz="800" b="0" i="0" u="none" strike="noStrike">
                          <a:latin typeface="Times New Roman"/>
                        </a:rPr>
                        <a:t>1 day</a:t>
                      </a: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c>
                  <a:txBody>
                    <a:bodyPr/>
                    <a:lstStyle/>
                    <a:p>
                      <a:pPr algn="l" fontAlgn="t"/>
                      <a:r>
                        <a:rPr lang="en-US" sz="800" b="0" i="0" u="none" strike="noStrike">
                          <a:latin typeface="Times New Roman"/>
                        </a:rPr>
                        <a:t>AVISO</a:t>
                      </a: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c>
                  <a:txBody>
                    <a:bodyPr/>
                    <a:lstStyle/>
                    <a:p>
                      <a:pPr algn="l" fontAlgn="t"/>
                      <a:r>
                        <a:rPr lang="en-US" sz="800" b="0" i="0" u="none" strike="noStrike">
                          <a:latin typeface="Times New Roman"/>
                        </a:rPr>
                        <a:t>http://www.aviso.oceanobs.com/</a:t>
                      </a: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c>
                  <a:txBody>
                    <a:bodyPr/>
                    <a:lstStyle/>
                    <a:p>
                      <a:pPr algn="l" fontAlgn="t"/>
                      <a:r>
                        <a:rPr lang="en-US" sz="800" b="0" i="0" u="none" strike="noStrike" dirty="0" err="1">
                          <a:latin typeface="Times New Roman"/>
                        </a:rPr>
                        <a:t>Ducet</a:t>
                      </a:r>
                      <a:r>
                        <a:rPr lang="en-US" sz="800" b="0" i="1" u="none" strike="noStrike" dirty="0">
                          <a:latin typeface="Times New Roman"/>
                        </a:rPr>
                        <a:t> et al</a:t>
                      </a:r>
                      <a:r>
                        <a:rPr lang="en-US" sz="800" b="0" i="0" u="none" strike="noStrike" dirty="0">
                          <a:latin typeface="Times New Roman"/>
                        </a:rPr>
                        <a:t>. (2000)</a:t>
                      </a:r>
                    </a:p>
                  </a:txBody>
                  <a:tcPr marL="8800" marR="8800" marT="8800" marB="0">
                    <a:lnL>
                      <a:noFill/>
                    </a:lnL>
                    <a:lnR>
                      <a:noFill/>
                    </a:lnR>
                    <a:lnT w="25400" cap="flat" cmpd="dbl" algn="ctr">
                      <a:solidFill>
                        <a:srgbClr val="000000"/>
                      </a:solidFill>
                      <a:prstDash val="solid"/>
                      <a:round/>
                      <a:headEnd type="none" w="med" len="med"/>
                      <a:tailEnd type="none" w="med" len="med"/>
                    </a:lnT>
                    <a:lnB>
                      <a:noFill/>
                    </a:lnB>
                    <a:solidFill>
                      <a:schemeClr val="bg2">
                        <a:lumMod val="75000"/>
                      </a:schemeClr>
                    </a:solidFill>
                  </a:tcPr>
                </a:tc>
              </a:tr>
              <a:tr h="249139">
                <a:tc>
                  <a:txBody>
                    <a:bodyPr/>
                    <a:lstStyle/>
                    <a:p>
                      <a:pPr algn="l" fontAlgn="t"/>
                      <a:r>
                        <a:rPr lang="en-US" sz="800" b="0" i="0" u="none" strike="noStrike">
                          <a:latin typeface="Times New Roman"/>
                        </a:rPr>
                        <a:t>Sea surface height</a:t>
                      </a:r>
                      <a:r>
                        <a:rPr lang="en-US" sz="800" b="0" i="0" u="none" strike="noStrike" baseline="30000">
                          <a:latin typeface="Times New Roman"/>
                        </a:rPr>
                        <a:t>a</a:t>
                      </a:r>
                      <a:endParaRPr lang="en-US" sz="800" b="0" i="0" u="none" strike="noStrike">
                        <a:latin typeface="Times New Roman"/>
                      </a:endParaRP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SSHA + MDT</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Merged (Topex/Poseidon, ERS-1/-2, Geosat, GFO, Envisat, Jason-1/-2)</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0.3333 deg</a:t>
                      </a:r>
                      <a:r>
                        <a:rPr lang="en-US" sz="800" b="0" i="0" u="none" strike="noStrike" baseline="30000">
                          <a:latin typeface="Times New Roman"/>
                        </a:rPr>
                        <a:t>d</a:t>
                      </a:r>
                      <a:endParaRPr lang="en-US" sz="800" b="0" i="0" u="none" strike="noStrike">
                        <a:latin typeface="Times New Roman"/>
                      </a:endParaRP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1 day</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AVISO</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http://www.aviso.oceanobs.com/</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dirty="0">
                          <a:latin typeface="Times New Roman"/>
                        </a:rPr>
                        <a:t>Rio</a:t>
                      </a:r>
                      <a:r>
                        <a:rPr lang="en-US" sz="800" b="0" i="1" u="none" strike="noStrike" dirty="0">
                          <a:latin typeface="Times New Roman"/>
                        </a:rPr>
                        <a:t> et al</a:t>
                      </a:r>
                      <a:r>
                        <a:rPr lang="en-US" sz="800" b="0" i="0" u="none" strike="noStrike" dirty="0">
                          <a:latin typeface="Times New Roman"/>
                        </a:rPr>
                        <a:t>. (2011)</a:t>
                      </a:r>
                    </a:p>
                  </a:txBody>
                  <a:tcPr marL="8800" marR="8800" marT="8800" marB="0">
                    <a:lnL>
                      <a:noFill/>
                    </a:lnL>
                    <a:lnR>
                      <a:noFill/>
                    </a:lnR>
                    <a:lnT>
                      <a:noFill/>
                    </a:lnT>
                    <a:lnB>
                      <a:noFill/>
                    </a:lnB>
                    <a:solidFill>
                      <a:schemeClr val="bg2">
                        <a:lumMod val="75000"/>
                      </a:schemeClr>
                    </a:solidFill>
                  </a:tcPr>
                </a:tc>
              </a:tr>
              <a:tr h="249139">
                <a:tc>
                  <a:txBody>
                    <a:bodyPr/>
                    <a:lstStyle/>
                    <a:p>
                      <a:pPr algn="l" fontAlgn="t"/>
                      <a:r>
                        <a:rPr lang="en-US" sz="800" b="0" i="0" u="none" strike="noStrike">
                          <a:latin typeface="Times New Roman"/>
                        </a:rPr>
                        <a:t>Eddy kinetic energy</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dirty="0" err="1">
                          <a:latin typeface="Times New Roman"/>
                        </a:rPr>
                        <a:t>Geostrophic</a:t>
                      </a:r>
                      <a:r>
                        <a:rPr lang="en-US" sz="800" b="0" i="0" u="none" strike="noStrike" dirty="0">
                          <a:latin typeface="Times New Roman"/>
                        </a:rPr>
                        <a:t> current anomaly vectors [</a:t>
                      </a:r>
                      <a:r>
                        <a:rPr lang="en-US" sz="800" b="0" i="1" u="none" strike="noStrike" dirty="0" err="1">
                          <a:latin typeface="Times New Roman"/>
                        </a:rPr>
                        <a:t>u</a:t>
                      </a:r>
                      <a:r>
                        <a:rPr lang="en-US" sz="800" b="0" i="1" u="none" strike="noStrike" dirty="0">
                          <a:latin typeface="Times New Roman"/>
                        </a:rPr>
                        <a:t>'</a:t>
                      </a:r>
                      <a:r>
                        <a:rPr lang="en-US" sz="800" b="0" i="0" u="none" strike="noStrike" dirty="0">
                          <a:latin typeface="Times New Roman"/>
                        </a:rPr>
                        <a:t>, </a:t>
                      </a:r>
                      <a:r>
                        <a:rPr lang="en-US" sz="800" b="0" i="1" u="none" strike="noStrike" dirty="0" err="1">
                          <a:latin typeface="Times New Roman"/>
                        </a:rPr>
                        <a:t>v</a:t>
                      </a:r>
                      <a:r>
                        <a:rPr lang="en-US" sz="800" b="0" i="1" u="none" strike="noStrike" dirty="0">
                          <a:latin typeface="Times New Roman"/>
                        </a:rPr>
                        <a:t>'</a:t>
                      </a:r>
                      <a:r>
                        <a:rPr lang="en-US" sz="800" b="0" i="0" u="none" strike="noStrike" dirty="0">
                          <a:latin typeface="Times New Roman"/>
                        </a:rPr>
                        <a:t>]</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Merged (Topex/Poseidon, ERS-1/-2, Geosat, GFO, Envisat, Jason-1/-2)</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0.3333 deg</a:t>
                      </a:r>
                      <a:r>
                        <a:rPr lang="en-US" sz="800" b="0" i="0" u="none" strike="noStrike" baseline="30000">
                          <a:latin typeface="Times New Roman"/>
                        </a:rPr>
                        <a:t>d</a:t>
                      </a:r>
                      <a:endParaRPr lang="en-US" sz="800" b="0" i="0" u="none" strike="noStrike">
                        <a:latin typeface="Times New Roman"/>
                      </a:endParaRP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1 day</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AVISO</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a:latin typeface="Times New Roman"/>
                        </a:rPr>
                        <a:t>http://www.aviso.oceanobs.com/</a:t>
                      </a:r>
                    </a:p>
                  </a:txBody>
                  <a:tcPr marL="8800" marR="8800" marT="8800" marB="0">
                    <a:lnL>
                      <a:noFill/>
                    </a:lnL>
                    <a:lnR>
                      <a:noFill/>
                    </a:lnR>
                    <a:lnT>
                      <a:noFill/>
                    </a:lnT>
                    <a:lnB>
                      <a:noFill/>
                    </a:lnB>
                    <a:solidFill>
                      <a:schemeClr val="bg2">
                        <a:lumMod val="75000"/>
                      </a:schemeClr>
                    </a:solidFill>
                  </a:tcPr>
                </a:tc>
                <a:tc>
                  <a:txBody>
                    <a:bodyPr/>
                    <a:lstStyle/>
                    <a:p>
                      <a:pPr algn="l" fontAlgn="t"/>
                      <a:r>
                        <a:rPr lang="en-US" sz="800" b="0" i="0" u="none" strike="noStrike" dirty="0" err="1">
                          <a:latin typeface="Times New Roman"/>
                        </a:rPr>
                        <a:t>Ducet</a:t>
                      </a:r>
                      <a:r>
                        <a:rPr lang="en-US" sz="800" b="0" i="1" u="none" strike="noStrike" dirty="0">
                          <a:latin typeface="Times New Roman"/>
                        </a:rPr>
                        <a:t> et al</a:t>
                      </a:r>
                      <a:r>
                        <a:rPr lang="en-US" sz="800" b="0" i="0" u="none" strike="noStrike" dirty="0">
                          <a:latin typeface="Times New Roman"/>
                        </a:rPr>
                        <a:t>. (2000)</a:t>
                      </a:r>
                    </a:p>
                  </a:txBody>
                  <a:tcPr marL="8800" marR="8800" marT="8800" marB="0">
                    <a:lnL>
                      <a:noFill/>
                    </a:lnL>
                    <a:lnR>
                      <a:noFill/>
                    </a:lnR>
                    <a:lnT>
                      <a:noFill/>
                    </a:lnT>
                    <a:lnB>
                      <a:noFill/>
                    </a:lnB>
                    <a:solidFill>
                      <a:schemeClr val="bg2">
                        <a:lumMod val="75000"/>
                      </a:schemeClr>
                    </a:solidFill>
                  </a:tcPr>
                </a:tc>
              </a:tr>
              <a:tr h="249139">
                <a:tc>
                  <a:txBody>
                    <a:bodyPr/>
                    <a:lstStyle/>
                    <a:p>
                      <a:pPr algn="l" fontAlgn="t"/>
                      <a:r>
                        <a:rPr lang="en-US" sz="800" b="0" i="0" u="none" strike="noStrike">
                          <a:latin typeface="Times New Roman"/>
                        </a:rPr>
                        <a:t>Ekman pumping</a:t>
                      </a:r>
                      <a:r>
                        <a:rPr lang="en-US" sz="800" b="0" i="0" u="none" strike="noStrike" baseline="30000">
                          <a:latin typeface="Times New Roman"/>
                        </a:rPr>
                        <a:t>a, b</a:t>
                      </a:r>
                      <a:endParaRPr lang="en-US" sz="800" b="0" i="0" u="none" strike="noStrike">
                        <a:latin typeface="Times New Roman"/>
                      </a:endParaRPr>
                    </a:p>
                  </a:txBody>
                  <a:tcPr marL="8800" marR="8800" marT="8800" marB="0">
                    <a:lnL>
                      <a:noFill/>
                    </a:lnL>
                    <a:lnR>
                      <a:noFill/>
                    </a:lnR>
                    <a:lnT>
                      <a:noFill/>
                    </a:lnT>
                    <a:lnB>
                      <a:noFill/>
                    </a:lnB>
                    <a:solidFill>
                      <a:schemeClr val="accent4">
                        <a:lumMod val="40000"/>
                        <a:lumOff val="60000"/>
                      </a:schemeClr>
                    </a:solidFill>
                  </a:tcPr>
                </a:tc>
                <a:tc>
                  <a:txBody>
                    <a:bodyPr/>
                    <a:lstStyle/>
                    <a:p>
                      <a:pPr algn="l" fontAlgn="t"/>
                      <a:r>
                        <a:rPr lang="en-US" sz="800" b="0" i="0" u="none" strike="noStrike" dirty="0">
                          <a:latin typeface="Times New Roman"/>
                        </a:rPr>
                        <a:t>Wind stress curl</a:t>
                      </a:r>
                    </a:p>
                  </a:txBody>
                  <a:tcPr marL="8800" marR="8800" marT="8800" marB="0">
                    <a:lnL>
                      <a:noFill/>
                    </a:lnL>
                    <a:lnR>
                      <a:noFill/>
                    </a:lnR>
                    <a:lnT>
                      <a:noFill/>
                    </a:lnT>
                    <a:lnB>
                      <a:noFill/>
                    </a:lnB>
                    <a:solidFill>
                      <a:schemeClr val="accent4">
                        <a:lumMod val="40000"/>
                        <a:lumOff val="60000"/>
                      </a:schemeClr>
                    </a:solidFill>
                  </a:tcPr>
                </a:tc>
                <a:tc>
                  <a:txBody>
                    <a:bodyPr/>
                    <a:lstStyle/>
                    <a:p>
                      <a:pPr algn="l" fontAlgn="t"/>
                      <a:r>
                        <a:rPr lang="en-US" sz="800" b="0" i="0" u="none" strike="noStrike">
                          <a:latin typeface="Times New Roman"/>
                        </a:rPr>
                        <a:t>Seawinds/QuikSCAT</a:t>
                      </a:r>
                    </a:p>
                  </a:txBody>
                  <a:tcPr marL="8800" marR="8800" marT="8800" marB="0">
                    <a:lnL>
                      <a:noFill/>
                    </a:lnL>
                    <a:lnR>
                      <a:noFill/>
                    </a:lnR>
                    <a:lnT>
                      <a:noFill/>
                    </a:lnT>
                    <a:lnB>
                      <a:noFill/>
                    </a:lnB>
                    <a:solidFill>
                      <a:schemeClr val="accent4">
                        <a:lumMod val="40000"/>
                        <a:lumOff val="60000"/>
                      </a:schemeClr>
                    </a:solidFill>
                  </a:tcPr>
                </a:tc>
                <a:tc>
                  <a:txBody>
                    <a:bodyPr/>
                    <a:lstStyle/>
                    <a:p>
                      <a:pPr algn="l" fontAlgn="t"/>
                      <a:r>
                        <a:rPr lang="en-US" sz="800" b="0" i="0" u="none" strike="noStrike">
                          <a:latin typeface="Times New Roman"/>
                        </a:rPr>
                        <a:t>12.5 km</a:t>
                      </a:r>
                    </a:p>
                  </a:txBody>
                  <a:tcPr marL="8800" marR="8800" marT="8800" marB="0">
                    <a:lnL>
                      <a:noFill/>
                    </a:lnL>
                    <a:lnR>
                      <a:noFill/>
                    </a:lnR>
                    <a:lnT>
                      <a:noFill/>
                    </a:lnT>
                    <a:lnB>
                      <a:noFill/>
                    </a:lnB>
                    <a:solidFill>
                      <a:schemeClr val="accent4">
                        <a:lumMod val="40000"/>
                        <a:lumOff val="60000"/>
                      </a:schemeClr>
                    </a:solidFill>
                  </a:tcPr>
                </a:tc>
                <a:tc>
                  <a:txBody>
                    <a:bodyPr/>
                    <a:lstStyle/>
                    <a:p>
                      <a:pPr algn="l" fontAlgn="t"/>
                      <a:r>
                        <a:rPr lang="en-US" sz="800" b="0" i="0" u="none" strike="noStrike">
                          <a:latin typeface="Times New Roman"/>
                        </a:rPr>
                        <a:t>8 day</a:t>
                      </a:r>
                    </a:p>
                  </a:txBody>
                  <a:tcPr marL="8800" marR="8800" marT="8800" marB="0">
                    <a:lnL>
                      <a:noFill/>
                    </a:lnL>
                    <a:lnR>
                      <a:noFill/>
                    </a:lnR>
                    <a:lnT>
                      <a:noFill/>
                    </a:lnT>
                    <a:lnB>
                      <a:noFill/>
                    </a:lnB>
                    <a:solidFill>
                      <a:schemeClr val="accent4">
                        <a:lumMod val="40000"/>
                        <a:lumOff val="60000"/>
                      </a:schemeClr>
                    </a:solidFill>
                  </a:tcPr>
                </a:tc>
                <a:tc>
                  <a:txBody>
                    <a:bodyPr/>
                    <a:lstStyle/>
                    <a:p>
                      <a:pPr algn="l" fontAlgn="t"/>
                      <a:r>
                        <a:rPr lang="en-US" sz="800" b="0" i="0" u="none" strike="noStrike">
                          <a:latin typeface="Times New Roman"/>
                        </a:rPr>
                        <a:t>NASA/JPL</a:t>
                      </a:r>
                    </a:p>
                  </a:txBody>
                  <a:tcPr marL="8800" marR="8800" marT="8800" marB="0">
                    <a:lnL>
                      <a:noFill/>
                    </a:lnL>
                    <a:lnR>
                      <a:noFill/>
                    </a:lnR>
                    <a:lnT>
                      <a:noFill/>
                    </a:lnT>
                    <a:lnB>
                      <a:noFill/>
                    </a:lnB>
                    <a:solidFill>
                      <a:schemeClr val="accent4">
                        <a:lumMod val="40000"/>
                        <a:lumOff val="60000"/>
                      </a:schemeClr>
                    </a:solidFill>
                  </a:tcPr>
                </a:tc>
                <a:tc>
                  <a:txBody>
                    <a:bodyPr/>
                    <a:lstStyle/>
                    <a:p>
                      <a:pPr algn="l" fontAlgn="t"/>
                      <a:r>
                        <a:rPr lang="en-US" sz="800" b="0" i="0" u="none" strike="noStrike">
                          <a:latin typeface="Times New Roman"/>
                        </a:rPr>
                        <a:t>http://winds.jpl.nasa.gov/; http://www.remss.com/</a:t>
                      </a:r>
                    </a:p>
                  </a:txBody>
                  <a:tcPr marL="8800" marR="8800" marT="8800" marB="0">
                    <a:lnL>
                      <a:noFill/>
                    </a:lnL>
                    <a:lnR>
                      <a:noFill/>
                    </a:lnR>
                    <a:lnT>
                      <a:noFill/>
                    </a:lnT>
                    <a:lnB>
                      <a:noFill/>
                    </a:lnB>
                    <a:solidFill>
                      <a:schemeClr val="accent4">
                        <a:lumMod val="40000"/>
                        <a:lumOff val="60000"/>
                      </a:schemeClr>
                    </a:solidFill>
                  </a:tcPr>
                </a:tc>
                <a:tc>
                  <a:txBody>
                    <a:bodyPr/>
                    <a:lstStyle/>
                    <a:p>
                      <a:pPr algn="l" fontAlgn="t"/>
                      <a:r>
                        <a:rPr lang="en-US" sz="800" b="0" i="0" u="none" strike="noStrike" dirty="0" err="1">
                          <a:latin typeface="Times New Roman"/>
                        </a:rPr>
                        <a:t>Risien</a:t>
                      </a:r>
                      <a:r>
                        <a:rPr lang="en-US" sz="800" b="0" i="0" u="none" strike="noStrike" dirty="0">
                          <a:latin typeface="Times New Roman"/>
                        </a:rPr>
                        <a:t> and </a:t>
                      </a:r>
                      <a:r>
                        <a:rPr lang="en-US" sz="800" b="0" i="0" u="none" strike="noStrike" dirty="0" err="1">
                          <a:latin typeface="Times New Roman"/>
                        </a:rPr>
                        <a:t>Chelton</a:t>
                      </a:r>
                      <a:r>
                        <a:rPr lang="en-US" sz="800" b="0" i="0" u="none" strike="noStrike" dirty="0">
                          <a:latin typeface="Times New Roman"/>
                        </a:rPr>
                        <a:t> (2008)</a:t>
                      </a:r>
                    </a:p>
                  </a:txBody>
                  <a:tcPr marL="8800" marR="8800" marT="8800" marB="0">
                    <a:lnL>
                      <a:noFill/>
                    </a:lnL>
                    <a:lnR>
                      <a:noFill/>
                    </a:lnR>
                    <a:lnT>
                      <a:noFill/>
                    </a:lnT>
                    <a:lnB>
                      <a:noFill/>
                    </a:lnB>
                    <a:solidFill>
                      <a:schemeClr val="accent4">
                        <a:lumMod val="40000"/>
                        <a:lumOff val="60000"/>
                      </a:schemeClr>
                    </a:solidFill>
                  </a:tcPr>
                </a:tc>
              </a:tr>
              <a:tr h="249139">
                <a:tc>
                  <a:txBody>
                    <a:bodyPr/>
                    <a:lstStyle/>
                    <a:p>
                      <a:pPr algn="l" fontAlgn="t"/>
                      <a:r>
                        <a:rPr lang="en-US" sz="800" b="0" i="0" u="none" strike="noStrike">
                          <a:latin typeface="Times New Roman"/>
                        </a:rPr>
                        <a:t>Front probability 10-day</a:t>
                      </a:r>
                      <a:r>
                        <a:rPr lang="en-US" sz="800" b="0" i="0" u="none" strike="noStrike" baseline="30000">
                          <a:latin typeface="Times New Roman"/>
                        </a:rPr>
                        <a:t>a</a:t>
                      </a:r>
                      <a:endParaRPr lang="en-US" sz="800" b="0" i="0" u="none" strike="noStrike">
                        <a:latin typeface="Times New Roman"/>
                      </a:endParaRP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Sea surface temperature</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Imager/GOES</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0.05 deg</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10 day</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NOAA/NESDIS</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http://www.oso.noaa.gov/goes/index.htm</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err="1">
                          <a:latin typeface="Times New Roman"/>
                        </a:rPr>
                        <a:t>Castelao</a:t>
                      </a:r>
                      <a:r>
                        <a:rPr lang="en-US" sz="800" b="0" i="0" u="none" strike="noStrike" dirty="0">
                          <a:latin typeface="Times New Roman"/>
                        </a:rPr>
                        <a:t> </a:t>
                      </a:r>
                      <a:r>
                        <a:rPr lang="en-US" sz="800" b="0" i="1" u="none" strike="noStrike" dirty="0">
                          <a:latin typeface="Times New Roman"/>
                        </a:rPr>
                        <a:t>et al</a:t>
                      </a:r>
                      <a:r>
                        <a:rPr lang="en-US" sz="800" b="0" i="0" u="none" strike="noStrike" dirty="0">
                          <a:latin typeface="Times New Roman"/>
                        </a:rPr>
                        <a:t>. (2006)</a:t>
                      </a:r>
                    </a:p>
                  </a:txBody>
                  <a:tcPr marL="8800" marR="8800" marT="8800" marB="0">
                    <a:lnL>
                      <a:noFill/>
                    </a:lnL>
                    <a:lnR>
                      <a:noFill/>
                    </a:lnR>
                    <a:lnT>
                      <a:noFill/>
                    </a:lnT>
                    <a:lnB>
                      <a:noFill/>
                    </a:lnB>
                    <a:solidFill>
                      <a:schemeClr val="tx2">
                        <a:lumMod val="40000"/>
                        <a:lumOff val="60000"/>
                      </a:schemeClr>
                    </a:solidFill>
                  </a:tcPr>
                </a:tc>
              </a:tr>
              <a:tr h="249139">
                <a:tc>
                  <a:txBody>
                    <a:bodyPr/>
                    <a:lstStyle/>
                    <a:p>
                      <a:pPr algn="l" fontAlgn="t"/>
                      <a:r>
                        <a:rPr lang="en-US" sz="800" b="0" i="0" u="none" strike="noStrike">
                          <a:latin typeface="Times New Roman"/>
                        </a:rPr>
                        <a:t>Front probability 30-day</a:t>
                      </a:r>
                      <a:r>
                        <a:rPr lang="en-US" sz="800" b="0" i="0" u="none" strike="noStrike" baseline="30000">
                          <a:latin typeface="Times New Roman"/>
                        </a:rPr>
                        <a:t>a</a:t>
                      </a:r>
                      <a:endParaRPr lang="en-US" sz="800" b="0" i="0" u="none" strike="noStrike">
                        <a:latin typeface="Times New Roman"/>
                      </a:endParaRP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Sea surface temperature</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Imager/GOES</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0.05 deg</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Monthly</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NOAA/NESDIS</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http://www.oso.noaa.gov/goes/index.htm</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err="1">
                          <a:latin typeface="Times New Roman"/>
                        </a:rPr>
                        <a:t>Castelao</a:t>
                      </a:r>
                      <a:r>
                        <a:rPr lang="en-US" sz="800" b="0" i="0" u="none" strike="noStrike" dirty="0">
                          <a:latin typeface="Times New Roman"/>
                        </a:rPr>
                        <a:t> </a:t>
                      </a:r>
                      <a:r>
                        <a:rPr lang="en-US" sz="800" b="0" i="1" u="none" strike="noStrike" dirty="0">
                          <a:latin typeface="Times New Roman"/>
                        </a:rPr>
                        <a:t>et al</a:t>
                      </a:r>
                      <a:r>
                        <a:rPr lang="en-US" sz="800" b="0" i="0" u="none" strike="noStrike" dirty="0">
                          <a:latin typeface="Times New Roman"/>
                        </a:rPr>
                        <a:t>. (2006)</a:t>
                      </a:r>
                    </a:p>
                  </a:txBody>
                  <a:tcPr marL="8800" marR="8800" marT="8800" marB="0">
                    <a:lnL>
                      <a:noFill/>
                    </a:lnL>
                    <a:lnR>
                      <a:noFill/>
                    </a:lnR>
                    <a:lnT>
                      <a:noFill/>
                    </a:lnT>
                    <a:lnB>
                      <a:noFill/>
                    </a:lnB>
                    <a:solidFill>
                      <a:schemeClr val="tx2">
                        <a:lumMod val="40000"/>
                        <a:lumOff val="60000"/>
                      </a:schemeClr>
                    </a:solidFill>
                  </a:tcPr>
                </a:tc>
              </a:tr>
              <a:tr h="249139">
                <a:tc>
                  <a:txBody>
                    <a:bodyPr/>
                    <a:lstStyle/>
                    <a:p>
                      <a:pPr algn="l" fontAlgn="t"/>
                      <a:r>
                        <a:rPr lang="en-US" sz="800" b="0" i="0" u="none" strike="noStrike">
                          <a:latin typeface="Times New Roman"/>
                        </a:rPr>
                        <a:t>Sea surface temperature</a:t>
                      </a:r>
                      <a:r>
                        <a:rPr lang="en-US" sz="800" b="0" i="0" u="none" strike="noStrike" baseline="30000">
                          <a:latin typeface="Times New Roman"/>
                        </a:rPr>
                        <a:t>a</a:t>
                      </a:r>
                      <a:endParaRPr lang="en-US" sz="800" b="0" i="0" u="none" strike="noStrike">
                        <a:latin typeface="Times New Roman"/>
                      </a:endParaRP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AVHRR Pathfinder v. 5 (day and night)</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4.4 km</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5 day</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NOAA/NESDIS</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http://www.nodc.noaa.gov/sog/pathfinder4km/</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Kilpatrick </a:t>
                      </a:r>
                      <a:r>
                        <a:rPr lang="en-US" sz="800" b="0" i="1" u="none" strike="noStrike" dirty="0">
                          <a:latin typeface="Times New Roman"/>
                        </a:rPr>
                        <a:t>et al</a:t>
                      </a:r>
                      <a:r>
                        <a:rPr lang="en-US" sz="800" b="0" i="0" u="none" strike="noStrike" dirty="0">
                          <a:latin typeface="Times New Roman"/>
                        </a:rPr>
                        <a:t>. (2001)</a:t>
                      </a:r>
                    </a:p>
                  </a:txBody>
                  <a:tcPr marL="8800" marR="8800" marT="8800" marB="0">
                    <a:lnL>
                      <a:noFill/>
                    </a:lnL>
                    <a:lnR>
                      <a:noFill/>
                    </a:lnR>
                    <a:lnT>
                      <a:noFill/>
                    </a:lnT>
                    <a:lnB>
                      <a:noFill/>
                    </a:lnB>
                    <a:solidFill>
                      <a:schemeClr val="tx2">
                        <a:lumMod val="40000"/>
                        <a:lumOff val="60000"/>
                      </a:schemeClr>
                    </a:solidFill>
                  </a:tcPr>
                </a:tc>
              </a:tr>
              <a:tr h="249139">
                <a:tc>
                  <a:txBody>
                    <a:bodyPr/>
                    <a:lstStyle/>
                    <a:p>
                      <a:pPr algn="l" fontAlgn="t"/>
                      <a:r>
                        <a:rPr lang="en-US" sz="800" b="0" i="0" u="none" strike="noStrike">
                          <a:latin typeface="Times New Roman"/>
                        </a:rPr>
                        <a:t>Sea surface temperature</a:t>
                      </a:r>
                      <a:r>
                        <a:rPr lang="en-US" sz="800" b="0" i="0" u="none" strike="noStrike" baseline="30000">
                          <a:latin typeface="Times New Roman"/>
                        </a:rPr>
                        <a:t>a, b</a:t>
                      </a:r>
                      <a:endParaRPr lang="en-US" sz="800" b="0" i="0" u="none" strike="noStrike">
                        <a:latin typeface="Times New Roman"/>
                      </a:endParaRP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Blended (AVHRR/POES, Imager/GOES, MODIS/Aqua, AMSR-E/Aqua)</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11 km</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5 day</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NOAA/NESDIS</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http://coastwatch.pfeg.noaa.gov/infog/BA_ssta_las.html</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Powell </a:t>
                      </a:r>
                      <a:r>
                        <a:rPr lang="en-US" sz="800" b="0" i="1" u="none" strike="noStrike" dirty="0">
                          <a:latin typeface="Times New Roman"/>
                        </a:rPr>
                        <a:t>et al</a:t>
                      </a:r>
                      <a:r>
                        <a:rPr lang="en-US" sz="800" b="0" i="0" u="none" strike="noStrike" dirty="0">
                          <a:latin typeface="Times New Roman"/>
                        </a:rPr>
                        <a:t>. (2008)</a:t>
                      </a:r>
                    </a:p>
                  </a:txBody>
                  <a:tcPr marL="8800" marR="8800" marT="8800" marB="0">
                    <a:lnL>
                      <a:noFill/>
                    </a:lnL>
                    <a:lnR>
                      <a:noFill/>
                    </a:lnR>
                    <a:lnT>
                      <a:noFill/>
                    </a:lnT>
                    <a:lnB>
                      <a:noFill/>
                    </a:lnB>
                    <a:solidFill>
                      <a:schemeClr val="tx2">
                        <a:lumMod val="40000"/>
                        <a:lumOff val="60000"/>
                      </a:schemeClr>
                    </a:solidFill>
                  </a:tcPr>
                </a:tc>
              </a:tr>
              <a:tr h="249139">
                <a:tc>
                  <a:txBody>
                    <a:bodyPr/>
                    <a:lstStyle/>
                    <a:p>
                      <a:pPr algn="l" fontAlgn="t"/>
                      <a:r>
                        <a:rPr lang="en-US" sz="800" b="0" i="0" u="none" strike="noStrike">
                          <a:latin typeface="Times New Roman"/>
                        </a:rPr>
                        <a:t>SST gradient</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Sea surface </a:t>
                      </a:r>
                      <a:r>
                        <a:rPr lang="en-US" sz="800" b="0" i="0" u="none" strike="noStrike" dirty="0" err="1">
                          <a:latin typeface="Times New Roman"/>
                        </a:rPr>
                        <a:t>temperature</a:t>
                      </a:r>
                      <a:r>
                        <a:rPr lang="en-US" sz="800" b="0" i="0" u="none" strike="noStrike" baseline="30000" dirty="0" err="1">
                          <a:latin typeface="Times New Roman"/>
                        </a:rPr>
                        <a:t>a</a:t>
                      </a:r>
                      <a:endParaRPr lang="en-US" sz="800" b="0" i="0" u="none" strike="noStrike" dirty="0">
                        <a:latin typeface="Times New Roman"/>
                      </a:endParaRP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AVHRR Pathfinder v. 5 (day and night)</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4.4 km</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5 day</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NOAA/NESDIS</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a:latin typeface="Times New Roman"/>
                        </a:rPr>
                        <a:t>http://www.nodc.noaa.gov/sog/pathfinder4km/</a:t>
                      </a:r>
                    </a:p>
                  </a:txBody>
                  <a:tcPr marL="8800" marR="8800" marT="8800" marB="0">
                    <a:lnL>
                      <a:noFill/>
                    </a:lnL>
                    <a:lnR>
                      <a:noFill/>
                    </a:lnR>
                    <a:lnT>
                      <a:noFill/>
                    </a:lnT>
                    <a:lnB>
                      <a:noFill/>
                    </a:lnB>
                    <a:solidFill>
                      <a:schemeClr val="tx2">
                        <a:lumMod val="40000"/>
                        <a:lumOff val="6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tx2">
                        <a:lumMod val="40000"/>
                        <a:lumOff val="60000"/>
                      </a:schemeClr>
                    </a:solidFill>
                  </a:tcPr>
                </a:tc>
              </a:tr>
              <a:tr h="246386">
                <a:tc>
                  <a:txBody>
                    <a:bodyPr/>
                    <a:lstStyle/>
                    <a:p>
                      <a:pPr algn="l" fontAlgn="t"/>
                      <a:r>
                        <a:rPr lang="en-US" sz="800" b="0" i="0" u="none" strike="noStrike">
                          <a:latin typeface="Times New Roman"/>
                        </a:rPr>
                        <a:t>Chlorophyll-</a:t>
                      </a:r>
                      <a:r>
                        <a:rPr lang="en-US" sz="800" b="0" i="1" u="none" strike="noStrike">
                          <a:latin typeface="Times New Roman"/>
                        </a:rPr>
                        <a:t>a</a:t>
                      </a:r>
                      <a:r>
                        <a:rPr lang="en-US" sz="800" b="0" i="0" u="none" strike="noStrike">
                          <a:latin typeface="Times New Roman"/>
                        </a:rPr>
                        <a:t> concentration</a:t>
                      </a:r>
                      <a:r>
                        <a:rPr lang="en-US" sz="800" b="0" i="0" u="none" strike="noStrike" baseline="30000">
                          <a:latin typeface="Times New Roman"/>
                        </a:rPr>
                        <a:t>a</a:t>
                      </a:r>
                      <a:endParaRPr lang="en-US" sz="800" b="0" i="0" u="none" strike="noStrike">
                        <a:latin typeface="Times New Roman"/>
                      </a:endParaRP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SeaWiFS/Orbview-2</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8.8 km</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8 day</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NASA/GSFC</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http://oceancolor.gsfc.nasa.gov/</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a:latin typeface="Times New Roman"/>
                        </a:rPr>
                        <a:t>McClain (2009)</a:t>
                      </a:r>
                    </a:p>
                  </a:txBody>
                  <a:tcPr marL="8800" marR="8800" marT="8800" marB="0">
                    <a:lnL>
                      <a:noFill/>
                    </a:lnL>
                    <a:lnR>
                      <a:noFill/>
                    </a:lnR>
                    <a:lnT>
                      <a:noFill/>
                    </a:lnT>
                    <a:lnB>
                      <a:noFill/>
                    </a:lnB>
                    <a:solidFill>
                      <a:schemeClr val="accent3">
                        <a:lumMod val="60000"/>
                        <a:lumOff val="40000"/>
                      </a:schemeClr>
                    </a:solidFill>
                  </a:tcPr>
                </a:tc>
              </a:tr>
              <a:tr h="246386">
                <a:tc>
                  <a:txBody>
                    <a:bodyPr/>
                    <a:lstStyle/>
                    <a:p>
                      <a:pPr algn="l" fontAlgn="t"/>
                      <a:r>
                        <a:rPr lang="en-US" sz="800" b="0" i="0" u="none" strike="noStrike">
                          <a:latin typeface="Times New Roman"/>
                        </a:rPr>
                        <a:t>Chlorophyll-</a:t>
                      </a:r>
                      <a:r>
                        <a:rPr lang="en-US" sz="800" b="0" i="1" u="none" strike="noStrike">
                          <a:latin typeface="Times New Roman"/>
                        </a:rPr>
                        <a:t>a</a:t>
                      </a:r>
                      <a:r>
                        <a:rPr lang="en-US" sz="800" b="0" i="0" u="none" strike="noStrike">
                          <a:latin typeface="Times New Roman"/>
                        </a:rPr>
                        <a:t> concentration</a:t>
                      </a:r>
                      <a:r>
                        <a:rPr lang="en-US" sz="800" b="0" i="0" u="none" strike="noStrike" baseline="30000">
                          <a:latin typeface="Times New Roman"/>
                        </a:rPr>
                        <a:t>a</a:t>
                      </a:r>
                      <a:endParaRPr lang="en-US" sz="800" b="0" i="0" u="none" strike="noStrike">
                        <a:latin typeface="Times New Roman"/>
                      </a:endParaRP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MODIS/Aqua</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4.4 km</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8 day</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NASA/GSFC</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http://oceancolor.gsfc.nasa.gov/</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a:latin typeface="Times New Roman"/>
                        </a:rPr>
                        <a:t>McClain (2009)</a:t>
                      </a:r>
                    </a:p>
                  </a:txBody>
                  <a:tcPr marL="8800" marR="8800" marT="8800" marB="0">
                    <a:lnL>
                      <a:noFill/>
                    </a:lnL>
                    <a:lnR>
                      <a:noFill/>
                    </a:lnR>
                    <a:lnT>
                      <a:noFill/>
                    </a:lnT>
                    <a:lnB>
                      <a:noFill/>
                    </a:lnB>
                    <a:solidFill>
                      <a:schemeClr val="accent3">
                        <a:lumMod val="60000"/>
                        <a:lumOff val="40000"/>
                      </a:schemeClr>
                    </a:solidFill>
                  </a:tcPr>
                </a:tc>
              </a:tr>
              <a:tr h="369309">
                <a:tc>
                  <a:txBody>
                    <a:bodyPr/>
                    <a:lstStyle/>
                    <a:p>
                      <a:pPr algn="l" fontAlgn="t"/>
                      <a:r>
                        <a:rPr lang="en-US" sz="800" b="0" i="0" u="none" strike="noStrike">
                          <a:latin typeface="Times New Roman"/>
                        </a:rPr>
                        <a:t>Primary productivity</a:t>
                      </a:r>
                      <a:r>
                        <a:rPr lang="en-US" sz="800" b="0" i="0" u="none" strike="noStrike" baseline="30000">
                          <a:latin typeface="Times New Roman"/>
                        </a:rPr>
                        <a:t>a, b</a:t>
                      </a:r>
                      <a:endParaRPr lang="en-US" sz="800" b="0" i="0" u="none" strike="noStrike">
                        <a:latin typeface="Times New Roman"/>
                      </a:endParaRP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a:latin typeface="Times New Roman"/>
                        </a:rPr>
                        <a:t>Chlorophyll-</a:t>
                      </a:r>
                      <a:r>
                        <a:rPr lang="en-US" sz="800" b="0" i="1" u="none" strike="noStrike" dirty="0">
                          <a:latin typeface="Times New Roman"/>
                        </a:rPr>
                        <a:t>a</a:t>
                      </a:r>
                      <a:r>
                        <a:rPr lang="en-US" sz="800" b="0" i="0" u="none" strike="noStrike" dirty="0">
                          <a:latin typeface="Times New Roman"/>
                        </a:rPr>
                        <a:t> concentration, sea surface temperature, </a:t>
                      </a:r>
                      <a:r>
                        <a:rPr lang="en-US" sz="800" b="0" i="0" u="none" strike="noStrike" dirty="0" err="1">
                          <a:latin typeface="Times New Roman"/>
                        </a:rPr>
                        <a:t>photosynthetically</a:t>
                      </a:r>
                      <a:r>
                        <a:rPr lang="en-US" sz="800" b="0" i="0" u="none" strike="noStrike" dirty="0">
                          <a:latin typeface="Times New Roman"/>
                        </a:rPr>
                        <a:t> active radiation</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SeaWiFS/Orbview-2; OISST v.2</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8.8 km</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8 day</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NASA/GSFC; NOAA/NESDIS</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http://oceancolor.gsfc.nasa.gov/; http://www.ncdc.noaa.gov/oa/climate/research/sst/sst.php</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err="1">
                          <a:latin typeface="Times New Roman"/>
                        </a:rPr>
                        <a:t>Behrenfeld</a:t>
                      </a:r>
                      <a:r>
                        <a:rPr lang="en-US" sz="800" b="0" i="0" u="none" strike="noStrike" dirty="0">
                          <a:latin typeface="Times New Roman"/>
                        </a:rPr>
                        <a:t> and </a:t>
                      </a:r>
                      <a:r>
                        <a:rPr lang="en-US" sz="800" b="0" i="0" u="none" strike="noStrike" dirty="0" err="1">
                          <a:latin typeface="Times New Roman"/>
                        </a:rPr>
                        <a:t>Falkowski</a:t>
                      </a:r>
                      <a:r>
                        <a:rPr lang="en-US" sz="800" b="0" i="0" u="none" strike="noStrike" dirty="0">
                          <a:latin typeface="Times New Roman"/>
                        </a:rPr>
                        <a:t> (1997)</a:t>
                      </a:r>
                    </a:p>
                  </a:txBody>
                  <a:tcPr marL="8800" marR="8800" marT="8800" marB="0">
                    <a:lnL>
                      <a:noFill/>
                    </a:lnL>
                    <a:lnR>
                      <a:noFill/>
                    </a:lnR>
                    <a:lnT>
                      <a:noFill/>
                    </a:lnT>
                    <a:lnB>
                      <a:noFill/>
                    </a:lnB>
                    <a:solidFill>
                      <a:schemeClr val="accent3">
                        <a:lumMod val="60000"/>
                        <a:lumOff val="40000"/>
                      </a:schemeClr>
                    </a:solidFill>
                  </a:tcPr>
                </a:tc>
              </a:tr>
              <a:tr h="369309">
                <a:tc>
                  <a:txBody>
                    <a:bodyPr/>
                    <a:lstStyle/>
                    <a:p>
                      <a:pPr algn="l" fontAlgn="t"/>
                      <a:r>
                        <a:rPr lang="en-US" sz="800" b="0" i="0" u="none" strike="noStrike">
                          <a:latin typeface="Times New Roman"/>
                        </a:rPr>
                        <a:t>Primary productivity</a:t>
                      </a:r>
                      <a:r>
                        <a:rPr lang="en-US" sz="800" b="0" i="0" u="none" strike="noStrike" baseline="30000">
                          <a:latin typeface="Times New Roman"/>
                        </a:rPr>
                        <a:t>a, b</a:t>
                      </a:r>
                      <a:endParaRPr lang="en-US" sz="800" b="0" i="0" u="none" strike="noStrike">
                        <a:latin typeface="Times New Roman"/>
                      </a:endParaRP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a:latin typeface="Times New Roman"/>
                        </a:rPr>
                        <a:t>Chlorophyll-</a:t>
                      </a:r>
                      <a:r>
                        <a:rPr lang="en-US" sz="800" b="0" i="1" u="none" strike="noStrike" dirty="0">
                          <a:latin typeface="Times New Roman"/>
                        </a:rPr>
                        <a:t>a</a:t>
                      </a:r>
                      <a:r>
                        <a:rPr lang="en-US" sz="800" b="0" i="0" u="none" strike="noStrike" dirty="0">
                          <a:latin typeface="Times New Roman"/>
                        </a:rPr>
                        <a:t> concentration, sea surface temperature, </a:t>
                      </a:r>
                      <a:r>
                        <a:rPr lang="en-US" sz="800" b="0" i="0" u="none" strike="noStrike" dirty="0" err="1">
                          <a:latin typeface="Times New Roman"/>
                        </a:rPr>
                        <a:t>photosynthetically</a:t>
                      </a:r>
                      <a:r>
                        <a:rPr lang="en-US" sz="800" b="0" i="0" u="none" strike="noStrike" dirty="0">
                          <a:latin typeface="Times New Roman"/>
                        </a:rPr>
                        <a:t> active radiation</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MODIS/Aqua</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4.4 km</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8 day</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NASA/GSFC; NOAA/NESDIS</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a:latin typeface="Times New Roman"/>
                        </a:rPr>
                        <a:t>http://oceancolor.gsfc.nasa.gov/; http://www.ncdc.noaa.gov/oa/climate/research/sst/sst.php</a:t>
                      </a:r>
                    </a:p>
                  </a:txBody>
                  <a:tcPr marL="8800" marR="8800" marT="8800" marB="0">
                    <a:lnL>
                      <a:noFill/>
                    </a:lnL>
                    <a:lnR>
                      <a:noFill/>
                    </a:lnR>
                    <a:lnT>
                      <a:noFill/>
                    </a:lnT>
                    <a:lnB>
                      <a:noFill/>
                    </a:lnB>
                    <a:solidFill>
                      <a:schemeClr val="accent3">
                        <a:lumMod val="60000"/>
                        <a:lumOff val="40000"/>
                      </a:schemeClr>
                    </a:solidFill>
                  </a:tcPr>
                </a:tc>
                <a:tc>
                  <a:txBody>
                    <a:bodyPr/>
                    <a:lstStyle/>
                    <a:p>
                      <a:pPr algn="l" fontAlgn="t"/>
                      <a:r>
                        <a:rPr lang="en-US" sz="800" b="0" i="0" u="none" strike="noStrike" dirty="0" err="1">
                          <a:latin typeface="Times New Roman"/>
                        </a:rPr>
                        <a:t>Behrenfeld</a:t>
                      </a:r>
                      <a:r>
                        <a:rPr lang="en-US" sz="800" b="0" i="0" u="none" strike="noStrike" dirty="0">
                          <a:latin typeface="Times New Roman"/>
                        </a:rPr>
                        <a:t> and </a:t>
                      </a:r>
                      <a:r>
                        <a:rPr lang="en-US" sz="800" b="0" i="0" u="none" strike="noStrike" dirty="0" err="1">
                          <a:latin typeface="Times New Roman"/>
                        </a:rPr>
                        <a:t>Falkowski</a:t>
                      </a:r>
                      <a:r>
                        <a:rPr lang="en-US" sz="800" b="0" i="0" u="none" strike="noStrike" dirty="0">
                          <a:latin typeface="Times New Roman"/>
                        </a:rPr>
                        <a:t> (1997)</a:t>
                      </a:r>
                    </a:p>
                  </a:txBody>
                  <a:tcPr marL="8800" marR="8800" marT="8800" marB="0">
                    <a:lnL>
                      <a:noFill/>
                    </a:lnL>
                    <a:lnR>
                      <a:noFill/>
                    </a:lnR>
                    <a:lnT>
                      <a:noFill/>
                    </a:lnT>
                    <a:lnB>
                      <a:noFill/>
                    </a:lnB>
                    <a:solidFill>
                      <a:schemeClr val="accent3">
                        <a:lumMod val="60000"/>
                        <a:lumOff val="40000"/>
                      </a:schemeClr>
                    </a:solidFill>
                  </a:tcPr>
                </a:tc>
              </a:tr>
              <a:tr h="249139">
                <a:tc>
                  <a:txBody>
                    <a:bodyPr/>
                    <a:lstStyle/>
                    <a:p>
                      <a:pPr algn="l" fontAlgn="t"/>
                      <a:r>
                        <a:rPr lang="en-US" sz="800" b="0" i="0" u="none" strike="noStrike" dirty="0">
                          <a:latin typeface="Times New Roman"/>
                        </a:rPr>
                        <a:t>Bottom </a:t>
                      </a:r>
                      <a:r>
                        <a:rPr lang="en-US" sz="800" b="0" i="0" u="none" strike="noStrike" dirty="0" err="1">
                          <a:latin typeface="Times New Roman"/>
                        </a:rPr>
                        <a:t>depth</a:t>
                      </a:r>
                      <a:r>
                        <a:rPr lang="en-US" sz="800" b="0" i="0" u="none" strike="noStrike" baseline="30000" dirty="0" err="1">
                          <a:latin typeface="Times New Roman"/>
                        </a:rPr>
                        <a:t>c</a:t>
                      </a:r>
                      <a:endParaRPr lang="en-US" sz="800" b="0" i="0" u="none" strike="noStrike" dirty="0">
                        <a:latin typeface="Times New Roman"/>
                      </a:endParaRP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SRTM30_PLUS v.6.0</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0.0083 deg</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UCSD/SIO</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http://topex.ucsd.edu/WWW_html/srtm30_plus.html</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Becker </a:t>
                      </a:r>
                      <a:r>
                        <a:rPr lang="en-US" sz="800" b="0" i="1" u="none" strike="noStrike" dirty="0">
                          <a:latin typeface="Times New Roman"/>
                        </a:rPr>
                        <a:t>et al</a:t>
                      </a:r>
                      <a:r>
                        <a:rPr lang="en-US" sz="800" b="0" i="0" u="none" strike="noStrike" dirty="0">
                          <a:latin typeface="Times New Roman"/>
                        </a:rPr>
                        <a:t>. (2009)</a:t>
                      </a:r>
                    </a:p>
                  </a:txBody>
                  <a:tcPr marL="8800" marR="8800" marT="8800" marB="0">
                    <a:lnL>
                      <a:noFill/>
                    </a:lnL>
                    <a:lnR>
                      <a:noFill/>
                    </a:lnR>
                    <a:lnT>
                      <a:noFill/>
                    </a:lnT>
                    <a:lnB>
                      <a:noFill/>
                    </a:lnB>
                    <a:solidFill>
                      <a:schemeClr val="accent6">
                        <a:lumMod val="60000"/>
                        <a:lumOff val="40000"/>
                      </a:schemeClr>
                    </a:solidFill>
                  </a:tcPr>
                </a:tc>
              </a:tr>
              <a:tr h="249139">
                <a:tc>
                  <a:txBody>
                    <a:bodyPr/>
                    <a:lstStyle/>
                    <a:p>
                      <a:pPr algn="l" fontAlgn="t"/>
                      <a:r>
                        <a:rPr lang="en-US" sz="800" b="0" i="0" u="none" strike="noStrike">
                          <a:latin typeface="Times New Roman"/>
                        </a:rPr>
                        <a:t>Bottom slope</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Digital </a:t>
                      </a:r>
                      <a:r>
                        <a:rPr lang="en-US" sz="800" b="0" i="0" u="none" strike="noStrike" dirty="0" err="1">
                          <a:latin typeface="Times New Roman"/>
                        </a:rPr>
                        <a:t>bathymetry</a:t>
                      </a:r>
                      <a:r>
                        <a:rPr lang="en-US" sz="800" b="0" i="0" u="none" strike="noStrike" baseline="30000" dirty="0" err="1">
                          <a:latin typeface="Times New Roman"/>
                        </a:rPr>
                        <a:t>c</a:t>
                      </a:r>
                      <a:endParaRPr lang="en-US" sz="800" b="0" i="0" u="none" strike="noStrike" dirty="0">
                        <a:latin typeface="Times New Roman"/>
                      </a:endParaRP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SRTM30_PLUS v.6.0</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0.0083 deg</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UCSD/SIO</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http://topex.ucsd.edu/WWW_html/srtm30_plus.html</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accent6">
                        <a:lumMod val="60000"/>
                        <a:lumOff val="40000"/>
                      </a:schemeClr>
                    </a:solidFill>
                  </a:tcPr>
                </a:tc>
              </a:tr>
              <a:tr h="249139">
                <a:tc>
                  <a:txBody>
                    <a:bodyPr/>
                    <a:lstStyle/>
                    <a:p>
                      <a:pPr algn="l" fontAlgn="t"/>
                      <a:r>
                        <a:rPr lang="en-US" sz="800" b="0" i="0" u="none" strike="noStrike" dirty="0">
                          <a:latin typeface="Times New Roman"/>
                        </a:rPr>
                        <a:t>Bottom</a:t>
                      </a:r>
                      <a:r>
                        <a:rPr lang="en-US" sz="800" b="0" i="0" u="none" strike="noStrike" dirty="0" smtClean="0">
                          <a:latin typeface="Times New Roman"/>
                        </a:rPr>
                        <a:t> aspect (</a:t>
                      </a:r>
                      <a:r>
                        <a:rPr lang="en-US" sz="800" b="0" i="0" u="none" strike="noStrike" dirty="0" err="1" smtClean="0">
                          <a:latin typeface="Times New Roman"/>
                        </a:rPr>
                        <a:t>northness</a:t>
                      </a:r>
                      <a:r>
                        <a:rPr lang="en-US" sz="800" b="0" i="0" u="none" strike="noStrike" dirty="0" smtClean="0">
                          <a:latin typeface="Times New Roman"/>
                        </a:rPr>
                        <a:t> &amp; </a:t>
                      </a:r>
                      <a:r>
                        <a:rPr lang="en-US" sz="800" b="0" i="0" u="none" strike="noStrike" dirty="0" err="1" smtClean="0">
                          <a:latin typeface="Times New Roman"/>
                        </a:rPr>
                        <a:t>eastness</a:t>
                      </a:r>
                      <a:r>
                        <a:rPr lang="en-US" sz="800" b="0" i="0" u="none" strike="noStrike" dirty="0" smtClean="0">
                          <a:latin typeface="Times New Roman"/>
                        </a:rPr>
                        <a:t>)</a:t>
                      </a:r>
                      <a:endParaRPr lang="en-US" sz="800" b="0" i="0" u="none" strike="noStrike" dirty="0">
                        <a:latin typeface="Times New Roman"/>
                      </a:endParaRP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Digital </a:t>
                      </a:r>
                      <a:r>
                        <a:rPr lang="en-US" sz="800" b="0" i="0" u="none" strike="noStrike" dirty="0" err="1">
                          <a:latin typeface="Times New Roman"/>
                        </a:rPr>
                        <a:t>bathymetry</a:t>
                      </a:r>
                      <a:r>
                        <a:rPr lang="en-US" sz="800" b="0" i="0" u="none" strike="noStrike" baseline="30000" dirty="0" err="1">
                          <a:latin typeface="Times New Roman"/>
                        </a:rPr>
                        <a:t>c</a:t>
                      </a:r>
                      <a:endParaRPr lang="en-US" sz="800" b="0" i="0" u="none" strike="noStrike" dirty="0">
                        <a:latin typeface="Times New Roman"/>
                      </a:endParaRP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SRTM30_PLUS v.6.0</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0.0083 deg</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UCSD/SIO</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http://topex.ucsd.edu/WWW_html/srtm30_plus.html</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accent6">
                        <a:lumMod val="60000"/>
                        <a:lumOff val="40000"/>
                      </a:schemeClr>
                    </a:solidFill>
                  </a:tcPr>
                </a:tc>
              </a:tr>
              <a:tr h="249139">
                <a:tc>
                  <a:txBody>
                    <a:bodyPr/>
                    <a:lstStyle/>
                    <a:p>
                      <a:pPr algn="l" fontAlgn="t"/>
                      <a:r>
                        <a:rPr lang="en-US" sz="800" b="0" i="0" u="none" strike="noStrike">
                          <a:latin typeface="Times New Roman"/>
                        </a:rPr>
                        <a:t>Distance to shelf break</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Digital </a:t>
                      </a:r>
                      <a:r>
                        <a:rPr lang="en-US" sz="800" b="0" i="0" u="none" strike="noStrike" dirty="0" err="1">
                          <a:latin typeface="Times New Roman"/>
                        </a:rPr>
                        <a:t>bathymetry</a:t>
                      </a:r>
                      <a:r>
                        <a:rPr lang="en-US" sz="800" b="0" i="0" u="none" strike="noStrike" baseline="30000" dirty="0" err="1">
                          <a:latin typeface="Times New Roman"/>
                        </a:rPr>
                        <a:t>c</a:t>
                      </a:r>
                      <a:endParaRPr lang="en-US" sz="800" b="0" i="0" u="none" strike="noStrike" dirty="0">
                        <a:latin typeface="Times New Roman"/>
                      </a:endParaRP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ETOPO2 v.2g</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0.0333 deg</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NOAA/NGDC</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http://www.ngdc.noaa.gov/mgg/global/etopo2.html</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a:noFill/>
                    </a:lnB>
                    <a:solidFill>
                      <a:schemeClr val="accent6">
                        <a:lumMod val="60000"/>
                        <a:lumOff val="40000"/>
                      </a:schemeClr>
                    </a:solidFill>
                  </a:tcPr>
                </a:tc>
              </a:tr>
              <a:tr h="249139">
                <a:tc>
                  <a:txBody>
                    <a:bodyPr/>
                    <a:lstStyle/>
                    <a:p>
                      <a:pPr algn="l" fontAlgn="t"/>
                      <a:r>
                        <a:rPr lang="en-US" sz="800" b="0" i="0" u="none" strike="noStrike" dirty="0">
                          <a:latin typeface="Times New Roman"/>
                        </a:rPr>
                        <a:t>Distance to coast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Digital shoreline</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GSHHS v.1.10/intermediate</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NOAA/NGDC</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a:latin typeface="Times New Roman"/>
                        </a:rPr>
                        <a:t>http://www.ngdc.noaa.gov/mgg/shorelines/gshhs.html</a:t>
                      </a:r>
                    </a:p>
                  </a:txBody>
                  <a:tcPr marL="8800" marR="8800" marT="8800" marB="0">
                    <a:lnL>
                      <a:noFill/>
                    </a:lnL>
                    <a:lnR>
                      <a:noFill/>
                    </a:lnR>
                    <a:lnT>
                      <a:noFill/>
                    </a:lnT>
                    <a:lnB>
                      <a:noFill/>
                    </a:lnB>
                    <a:solidFill>
                      <a:schemeClr val="accent6">
                        <a:lumMod val="60000"/>
                        <a:lumOff val="40000"/>
                      </a:schemeClr>
                    </a:solidFill>
                  </a:tcPr>
                </a:tc>
                <a:tc>
                  <a:txBody>
                    <a:bodyPr/>
                    <a:lstStyle/>
                    <a:p>
                      <a:pPr algn="l" fontAlgn="t"/>
                      <a:r>
                        <a:rPr lang="en-US" sz="800" b="0" i="0" u="none" strike="noStrike" dirty="0">
                          <a:latin typeface="Times New Roman"/>
                        </a:rPr>
                        <a:t>Wessel and Smith (1996)</a:t>
                      </a:r>
                    </a:p>
                  </a:txBody>
                  <a:tcPr marL="8800" marR="8800" marT="8800" marB="0">
                    <a:lnL>
                      <a:noFill/>
                    </a:lnL>
                    <a:lnR>
                      <a:noFill/>
                    </a:lnR>
                    <a:lnT>
                      <a:noFill/>
                    </a:lnT>
                    <a:lnB>
                      <a:noFill/>
                    </a:lnB>
                    <a:solidFill>
                      <a:schemeClr val="accent6">
                        <a:lumMod val="60000"/>
                        <a:lumOff val="40000"/>
                      </a:schemeClr>
                    </a:solidFill>
                  </a:tcPr>
                </a:tc>
              </a:tr>
              <a:tr h="249139">
                <a:tc>
                  <a:txBody>
                    <a:bodyPr/>
                    <a:lstStyle/>
                    <a:p>
                      <a:pPr algn="l" fontAlgn="t"/>
                      <a:r>
                        <a:rPr lang="en-US" sz="800" b="0" i="0" u="none" strike="noStrike">
                          <a:latin typeface="Times New Roman"/>
                        </a:rPr>
                        <a:t>Biogeographic province</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t"/>
                      <a:r>
                        <a:rPr lang="en-US" sz="800" b="0" i="0" u="none" strike="noStrike" dirty="0">
                          <a:latin typeface="Times New Roman"/>
                        </a:rPr>
                        <a:t>--</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t"/>
                      <a:r>
                        <a:rPr lang="en-US" sz="800" b="0" i="0" u="none" strike="noStrike" dirty="0">
                          <a:latin typeface="Times New Roman"/>
                        </a:rPr>
                        <a:t>Longitude/latitude polygons defining </a:t>
                      </a:r>
                      <a:r>
                        <a:rPr lang="en-US" sz="800" b="0" i="0" u="none" strike="noStrike" dirty="0" err="1">
                          <a:latin typeface="Times New Roman"/>
                        </a:rPr>
                        <a:t>Longhurst's</a:t>
                      </a:r>
                      <a:r>
                        <a:rPr lang="en-US" sz="800" b="0" i="0" u="none" strike="noStrike" dirty="0">
                          <a:latin typeface="Times New Roman"/>
                        </a:rPr>
                        <a:t> biogeographic provinces</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t"/>
                      <a:r>
                        <a:rPr lang="en-US" sz="800" b="0" i="0" u="none" strike="noStrike">
                          <a:latin typeface="Times New Roman"/>
                        </a:rPr>
                        <a:t>--</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t"/>
                      <a:r>
                        <a:rPr lang="en-US" sz="800" b="0" i="0" u="none" strike="noStrike">
                          <a:latin typeface="Times New Roman"/>
                        </a:rPr>
                        <a:t>VLIMAR/VLIZ</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t"/>
                      <a:r>
                        <a:rPr lang="en-US" sz="800" b="0" i="0" u="none" strike="noStrike">
                          <a:latin typeface="Times New Roman"/>
                        </a:rPr>
                        <a:t>http://www.vliz.be/vmdcdata/vlimar/index.php</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t"/>
                      <a:r>
                        <a:rPr lang="en-US" sz="800" b="0" i="0" u="none" strike="noStrike" dirty="0" err="1">
                          <a:latin typeface="Times New Roman"/>
                        </a:rPr>
                        <a:t>Longhurst</a:t>
                      </a:r>
                      <a:r>
                        <a:rPr lang="en-US" sz="800" b="0" i="0" u="none" strike="noStrike" dirty="0">
                          <a:latin typeface="Times New Roman"/>
                        </a:rPr>
                        <a:t> (2006); VLIZ (2009).</a:t>
                      </a:r>
                    </a:p>
                  </a:txBody>
                  <a:tcPr marL="8800" marR="8800" marT="8800" marB="0">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5" descr="DSCN4838_blue_whales_edited.jpg"/>
          <p:cNvPicPr>
            <a:picLocks noChangeAspect="1"/>
          </p:cNvPicPr>
          <p:nvPr/>
        </p:nvPicPr>
        <p:blipFill>
          <a:blip r:embed="rId3"/>
          <a:srcRect t="12653"/>
          <a:stretch>
            <a:fillRect/>
          </a:stretch>
        </p:blipFill>
        <p:spPr bwMode="auto">
          <a:xfrm>
            <a:off x="0" y="0"/>
            <a:ext cx="9144000" cy="2289175"/>
          </a:xfrm>
          <a:prstGeom prst="rect">
            <a:avLst/>
          </a:prstGeom>
          <a:noFill/>
          <a:ln w="9525">
            <a:noFill/>
            <a:miter lim="800000"/>
            <a:headEnd/>
            <a:tailEnd/>
          </a:ln>
        </p:spPr>
      </p:pic>
      <p:sp>
        <p:nvSpPr>
          <p:cNvPr id="17411" name="TextBox 1"/>
          <p:cNvSpPr txBox="1">
            <a:spLocks noChangeArrowheads="1"/>
          </p:cNvSpPr>
          <p:nvPr/>
        </p:nvSpPr>
        <p:spPr bwMode="auto">
          <a:xfrm>
            <a:off x="909638" y="2432050"/>
            <a:ext cx="7300912" cy="3630613"/>
          </a:xfrm>
          <a:prstGeom prst="rect">
            <a:avLst/>
          </a:prstGeom>
          <a:noFill/>
          <a:ln w="9525">
            <a:noFill/>
            <a:miter lim="800000"/>
            <a:headEnd/>
            <a:tailEnd/>
          </a:ln>
        </p:spPr>
        <p:txBody>
          <a:bodyPr>
            <a:prstTxWarp prst="textNoShape">
              <a:avLst/>
            </a:prstTxWarp>
            <a:spAutoFit/>
          </a:bodyPr>
          <a:lstStyle/>
          <a:p>
            <a:pPr marL="342900" indent="-342900">
              <a:spcAft>
                <a:spcPts val="1200"/>
              </a:spcAft>
              <a:buSzPct val="75000"/>
              <a:buFont typeface="Wingdings" charset="2"/>
              <a:buChar char="v"/>
            </a:pPr>
            <a:r>
              <a:rPr lang="en-US" sz="2000" dirty="0">
                <a:sym typeface="Wingdings" charset="2"/>
              </a:rPr>
              <a:t>BWs depend exclusively on dense krill aggregations for food and must forage constantly</a:t>
            </a:r>
          </a:p>
          <a:p>
            <a:pPr marL="342900" indent="-342900">
              <a:spcAft>
                <a:spcPts val="1200"/>
              </a:spcAft>
              <a:buSzPct val="75000"/>
              <a:buFont typeface="Wingdings" charset="2"/>
              <a:buChar char="v"/>
            </a:pPr>
            <a:r>
              <a:rPr lang="en-US" sz="2000" dirty="0">
                <a:sym typeface="Wingdings" charset="2"/>
              </a:rPr>
              <a:t>BW large-scale distribution must be dictated by regions where krill patches reliably develop and can be exploited</a:t>
            </a:r>
          </a:p>
          <a:p>
            <a:pPr marL="342900" indent="-342900">
              <a:spcAft>
                <a:spcPts val="1200"/>
              </a:spcAft>
              <a:buSzPct val="75000"/>
              <a:buFont typeface="Wingdings" charset="2"/>
              <a:buChar char="v"/>
            </a:pPr>
            <a:r>
              <a:rPr lang="en-US" sz="2000" dirty="0">
                <a:sym typeface="Wingdings" charset="2"/>
              </a:rPr>
              <a:t>A simple ‘upwelling-diatoms-krill’ food chain creates these conditions. This pathway has a predictable large-scale environmental mechanism.</a:t>
            </a:r>
          </a:p>
          <a:p>
            <a:pPr marL="342900" indent="-342900">
              <a:spcAft>
                <a:spcPts val="1200"/>
              </a:spcAft>
              <a:buSzPct val="75000"/>
              <a:buFont typeface="Wingdings" charset="2"/>
              <a:buChar char="v"/>
            </a:pPr>
            <a:r>
              <a:rPr lang="en-US" sz="2000" dirty="0">
                <a:sym typeface="Wingdings" charset="2"/>
              </a:rPr>
              <a:t>BWs should focus their ARS behavior in these regions and therefore large-scale blue whale movement behavior should be predictable on the basis of environment.</a:t>
            </a:r>
          </a:p>
        </p:txBody>
      </p:sp>
      <p:sp>
        <p:nvSpPr>
          <p:cNvPr id="17412" name="TextBox 14"/>
          <p:cNvSpPr txBox="1">
            <a:spLocks noChangeArrowheads="1"/>
          </p:cNvSpPr>
          <p:nvPr/>
        </p:nvSpPr>
        <p:spPr bwMode="auto">
          <a:xfrm>
            <a:off x="176846" y="1585625"/>
            <a:ext cx="4395154" cy="584776"/>
          </a:xfrm>
          <a:prstGeom prst="rect">
            <a:avLst/>
          </a:prstGeom>
          <a:noFill/>
          <a:ln w="9525">
            <a:noFill/>
            <a:miter lim="800000"/>
            <a:headEnd/>
            <a:tailEnd/>
          </a:ln>
        </p:spPr>
        <p:txBody>
          <a:bodyPr wrap="none" anchor="ctr">
            <a:prstTxWarp prst="textNoShape">
              <a:avLst/>
            </a:prstTxWarp>
            <a:spAutoFit/>
          </a:bodyPr>
          <a:lstStyle/>
          <a:p>
            <a:pPr eaLnBrk="0" hangingPunct="0"/>
            <a:r>
              <a:rPr lang="en-US" sz="3200" dirty="0" smtClean="0">
                <a:solidFill>
                  <a:schemeClr val="accent2"/>
                </a:solidFill>
              </a:rPr>
              <a:t>Ecological Considerations</a:t>
            </a:r>
            <a:endParaRPr lang="en-US" sz="32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909638" y="1309659"/>
            <a:ext cx="7300912" cy="3662541"/>
          </a:xfrm>
          <a:prstGeom prst="rect">
            <a:avLst/>
          </a:prstGeom>
          <a:noFill/>
          <a:ln w="9525">
            <a:noFill/>
            <a:miter lim="800000"/>
            <a:headEnd/>
            <a:tailEnd/>
          </a:ln>
        </p:spPr>
        <p:txBody>
          <a:bodyPr>
            <a:prstTxWarp prst="textNoShape">
              <a:avLst/>
            </a:prstTxWarp>
            <a:spAutoFit/>
          </a:bodyPr>
          <a:lstStyle/>
          <a:p>
            <a:pPr marL="457200" indent="-457200">
              <a:spcAft>
                <a:spcPts val="1200"/>
              </a:spcAft>
              <a:buSzPct val="100000"/>
              <a:buFont typeface="+mj-lt"/>
              <a:buAutoNum type="arabicParenR"/>
            </a:pPr>
            <a:r>
              <a:rPr lang="en-US" sz="2400" dirty="0" smtClean="0">
                <a:sym typeface="Wingdings" charset="2"/>
              </a:rPr>
              <a:t>Specify response variable &amp; account for position error</a:t>
            </a:r>
          </a:p>
          <a:p>
            <a:pPr marL="457200" indent="-457200">
              <a:spcAft>
                <a:spcPts val="1200"/>
              </a:spcAft>
              <a:buSzPct val="100000"/>
              <a:buFont typeface="+mj-lt"/>
              <a:buAutoNum type="arabicParenR"/>
            </a:pPr>
            <a:r>
              <a:rPr lang="en-US" sz="2400" dirty="0" smtClean="0">
                <a:sym typeface="Wingdings" charset="2"/>
              </a:rPr>
              <a:t>Formulate hypotheses linking whale movement behavior to krill aggregation mechanisms &amp; specify relevant environmental covariates</a:t>
            </a:r>
          </a:p>
          <a:p>
            <a:pPr marL="457200" indent="-457200">
              <a:spcAft>
                <a:spcPts val="1200"/>
              </a:spcAft>
              <a:buSzPct val="100000"/>
              <a:buFont typeface="+mj-lt"/>
              <a:buAutoNum type="arabicParenR"/>
            </a:pPr>
            <a:r>
              <a:rPr lang="en-US" sz="2400" dirty="0" smtClean="0">
                <a:sym typeface="Wingdings" charset="2"/>
              </a:rPr>
              <a:t>Run NPMR models on gridded &amp; stratified data by province and season</a:t>
            </a:r>
          </a:p>
          <a:p>
            <a:pPr marL="457200" indent="-457200">
              <a:spcAft>
                <a:spcPts val="1200"/>
              </a:spcAft>
              <a:buSzPct val="100000"/>
              <a:buFont typeface="+mj-lt"/>
              <a:buAutoNum type="arabicParenR"/>
            </a:pPr>
            <a:r>
              <a:rPr lang="en-US" sz="2400" dirty="0" smtClean="0">
                <a:solidFill>
                  <a:schemeClr val="bg1">
                    <a:lumMod val="50000"/>
                  </a:schemeClr>
                </a:solidFill>
                <a:sym typeface="Wingdings" charset="2"/>
              </a:rPr>
              <a:t>Assess model skill with validation data set</a:t>
            </a:r>
          </a:p>
          <a:p>
            <a:pPr marL="457200" indent="-457200">
              <a:spcAft>
                <a:spcPts val="1200"/>
              </a:spcAft>
              <a:buSzPct val="100000"/>
              <a:buFont typeface="+mj-lt"/>
              <a:buAutoNum type="arabicParenR"/>
            </a:pPr>
            <a:r>
              <a:rPr lang="en-US" sz="2400" dirty="0" smtClean="0">
                <a:solidFill>
                  <a:schemeClr val="bg1">
                    <a:lumMod val="50000"/>
                  </a:schemeClr>
                </a:solidFill>
                <a:sym typeface="Wingdings" charset="2"/>
              </a:rPr>
              <a:t>Extend prediction to full region (NE Pacific)</a:t>
            </a:r>
            <a:endParaRPr lang="en-US" sz="2400" dirty="0">
              <a:solidFill>
                <a:schemeClr val="bg1">
                  <a:lumMod val="50000"/>
                </a:schemeClr>
              </a:solidFill>
              <a:sym typeface="Wingdings" charset="2"/>
            </a:endParaRPr>
          </a:p>
        </p:txBody>
      </p:sp>
      <p:grpSp>
        <p:nvGrpSpPr>
          <p:cNvPr id="2" name="Group 4"/>
          <p:cNvGrpSpPr/>
          <p:nvPr/>
        </p:nvGrpSpPr>
        <p:grpSpPr>
          <a:xfrm>
            <a:off x="0" y="0"/>
            <a:ext cx="9144000" cy="871424"/>
            <a:chOff x="0" y="1417751"/>
            <a:chExt cx="9144000" cy="871424"/>
          </a:xfrm>
        </p:grpSpPr>
        <p:pic>
          <p:nvPicPr>
            <p:cNvPr id="17410" name="Picture 5" descr="DSCN4838_blue_whales_edited.jpg"/>
            <p:cNvPicPr>
              <a:picLocks noChangeAspect="1"/>
            </p:cNvPicPr>
            <p:nvPr/>
          </p:nvPicPr>
          <p:blipFill>
            <a:blip r:embed="rId3"/>
            <a:srcRect t="66749"/>
            <a:stretch>
              <a:fillRect/>
            </a:stretch>
          </p:blipFill>
          <p:spPr bwMode="auto">
            <a:xfrm>
              <a:off x="0" y="1417751"/>
              <a:ext cx="9144000" cy="871424"/>
            </a:xfrm>
            <a:prstGeom prst="rect">
              <a:avLst/>
            </a:prstGeom>
            <a:noFill/>
            <a:ln w="9525">
              <a:noFill/>
              <a:miter lim="800000"/>
              <a:headEnd/>
              <a:tailEnd/>
            </a:ln>
          </p:spPr>
        </p:pic>
        <p:sp>
          <p:nvSpPr>
            <p:cNvPr id="17412" name="TextBox 14"/>
            <p:cNvSpPr txBox="1">
              <a:spLocks noChangeArrowheads="1"/>
            </p:cNvSpPr>
            <p:nvPr/>
          </p:nvSpPr>
          <p:spPr bwMode="auto">
            <a:xfrm>
              <a:off x="33681" y="1764083"/>
              <a:ext cx="4472148" cy="523220"/>
            </a:xfrm>
            <a:prstGeom prst="rect">
              <a:avLst/>
            </a:prstGeom>
            <a:noFill/>
            <a:ln w="9525">
              <a:noFill/>
              <a:miter lim="800000"/>
              <a:headEnd/>
              <a:tailEnd/>
            </a:ln>
          </p:spPr>
          <p:txBody>
            <a:bodyPr wrap="none" anchor="ctr">
              <a:prstTxWarp prst="textNoShape">
                <a:avLst/>
              </a:prstTxWarp>
              <a:spAutoFit/>
            </a:bodyPr>
            <a:lstStyle/>
            <a:p>
              <a:pPr eaLnBrk="0" hangingPunct="0"/>
              <a:r>
                <a:rPr lang="en-US" sz="2800" dirty="0" smtClean="0">
                  <a:solidFill>
                    <a:schemeClr val="accent2"/>
                  </a:solidFill>
                </a:rPr>
                <a:t>Blue Whale Habitat Modeling</a:t>
              </a:r>
              <a:endParaRPr lang="en-US" sz="2800" dirty="0">
                <a:solidFill>
                  <a:schemeClr val="accent2"/>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5489" y="124231"/>
            <a:ext cx="3771135" cy="646331"/>
          </a:xfrm>
          <a:noFill/>
          <a:ln w="9525">
            <a:noFill/>
            <a:miter lim="800000"/>
            <a:headEnd/>
            <a:tailEnd/>
          </a:ln>
        </p:spPr>
        <p:txBody>
          <a:bodyPr vert="horz" wrap="none" lIns="91440" tIns="45720" rIns="91440" bIns="45720" rtlCol="0" anchor="ctr">
            <a:prstTxWarp prst="textNoShape">
              <a:avLst/>
            </a:prstTxWarp>
            <a:spAutoFit/>
          </a:bodyPr>
          <a:lstStyle/>
          <a:p>
            <a:pPr algn="l"/>
            <a:r>
              <a:rPr lang="en-US" sz="3600" dirty="0" smtClean="0">
                <a:solidFill>
                  <a:schemeClr val="accent2"/>
                </a:solidFill>
                <a:latin typeface="+mn-lt"/>
                <a:ea typeface="+mn-ea"/>
                <a:cs typeface="+mn-cs"/>
              </a:rPr>
              <a:t>Preliminary Results</a:t>
            </a:r>
            <a:endParaRPr lang="en-US" sz="3600" dirty="0">
              <a:solidFill>
                <a:schemeClr val="accent2"/>
              </a:solidFill>
              <a:latin typeface="+mn-lt"/>
              <a:ea typeface="+mn-ea"/>
              <a:cs typeface="+mn-cs"/>
            </a:endParaRPr>
          </a:p>
        </p:txBody>
      </p:sp>
      <p:graphicFrame>
        <p:nvGraphicFramePr>
          <p:cNvPr id="7" name="Table 6"/>
          <p:cNvGraphicFramePr>
            <a:graphicFrameLocks noGrp="1"/>
          </p:cNvGraphicFramePr>
          <p:nvPr/>
        </p:nvGraphicFramePr>
        <p:xfrm>
          <a:off x="1343713" y="4536260"/>
          <a:ext cx="3204274" cy="1919796"/>
        </p:xfrm>
        <a:graphic>
          <a:graphicData uri="http://schemas.openxmlformats.org/drawingml/2006/table">
            <a:tbl>
              <a:tblPr firstRow="1" bandRow="1">
                <a:tableStyleId>{2D5ABB26-0587-4C30-8999-92F81FD0307C}</a:tableStyleId>
              </a:tblPr>
              <a:tblGrid>
                <a:gridCol w="1047050"/>
                <a:gridCol w="1075924"/>
                <a:gridCol w="1081300"/>
              </a:tblGrid>
              <a:tr h="319966">
                <a:tc>
                  <a:txBody>
                    <a:bodyPr/>
                    <a:lstStyle/>
                    <a:p>
                      <a:pPr algn="r"/>
                      <a:r>
                        <a:rPr lang="en-US" sz="1700" dirty="0" smtClean="0">
                          <a:solidFill>
                            <a:schemeClr val="tx1">
                              <a:lumMod val="65000"/>
                              <a:lumOff val="35000"/>
                            </a:schemeClr>
                          </a:solidFill>
                        </a:rPr>
                        <a:t>Predictors</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Tolerance</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Sensitivity</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r>
              <a:tr h="319966">
                <a:tc>
                  <a:txBody>
                    <a:bodyPr/>
                    <a:lstStyle/>
                    <a:p>
                      <a:pPr algn="r"/>
                      <a:r>
                        <a:rPr lang="en-US" sz="1700" i="1" dirty="0" smtClean="0">
                          <a:solidFill>
                            <a:schemeClr val="tx1">
                              <a:lumMod val="65000"/>
                              <a:lumOff val="35000"/>
                            </a:schemeClr>
                          </a:solidFill>
                        </a:rPr>
                        <a:t>DEPTH</a:t>
                      </a:r>
                      <a:endParaRPr lang="en-US" sz="1700" i="1"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1394.00</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0.068</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r>
              <a:tr h="319966">
                <a:tc>
                  <a:txBody>
                    <a:bodyPr/>
                    <a:lstStyle/>
                    <a:p>
                      <a:pPr algn="r"/>
                      <a:r>
                        <a:rPr lang="en-US" sz="1700" i="1" dirty="0" smtClean="0">
                          <a:solidFill>
                            <a:schemeClr val="tx1">
                              <a:lumMod val="65000"/>
                              <a:lumOff val="35000"/>
                            </a:schemeClr>
                          </a:solidFill>
                        </a:rPr>
                        <a:t>EASTNESS</a:t>
                      </a:r>
                      <a:endParaRPr lang="en-US" sz="1700" i="1"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0.13</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0.365</a:t>
                      </a:r>
                    </a:p>
                  </a:txBody>
                  <a:tcPr marL="59993" marR="59993" marT="29997" marB="29997">
                    <a:solidFill>
                      <a:schemeClr val="accent6">
                        <a:lumMod val="20000"/>
                        <a:lumOff val="80000"/>
                      </a:schemeClr>
                    </a:solidFill>
                  </a:tcPr>
                </a:tc>
              </a:tr>
              <a:tr h="319966">
                <a:tc>
                  <a:txBody>
                    <a:bodyPr/>
                    <a:lstStyle/>
                    <a:p>
                      <a:pPr algn="r"/>
                      <a:r>
                        <a:rPr lang="en-US" sz="1700" i="1" dirty="0" smtClean="0">
                          <a:solidFill>
                            <a:schemeClr val="tx1">
                              <a:lumMod val="65000"/>
                              <a:lumOff val="35000"/>
                            </a:schemeClr>
                          </a:solidFill>
                        </a:rPr>
                        <a:t>SSH</a:t>
                      </a:r>
                      <a:endParaRPr lang="en-US" sz="1700" i="1"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3.51</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0.364</a:t>
                      </a:r>
                    </a:p>
                  </a:txBody>
                  <a:tcPr marL="59993" marR="59993" marT="29997" marB="29997">
                    <a:solidFill>
                      <a:schemeClr val="accent6">
                        <a:lumMod val="20000"/>
                        <a:lumOff val="80000"/>
                      </a:schemeClr>
                    </a:solidFill>
                  </a:tcPr>
                </a:tc>
              </a:tr>
              <a:tr h="319966">
                <a:tc>
                  <a:txBody>
                    <a:bodyPr/>
                    <a:lstStyle/>
                    <a:p>
                      <a:pPr algn="r"/>
                      <a:r>
                        <a:rPr lang="en-US" sz="1700" i="1" dirty="0" smtClean="0">
                          <a:solidFill>
                            <a:schemeClr val="tx1">
                              <a:lumMod val="65000"/>
                              <a:lumOff val="35000"/>
                            </a:schemeClr>
                          </a:solidFill>
                        </a:rPr>
                        <a:t>WEKMN</a:t>
                      </a:r>
                      <a:endParaRPr lang="en-US" sz="1700" i="1"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236.20</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0.008</a:t>
                      </a:r>
                    </a:p>
                  </a:txBody>
                  <a:tcPr marL="59993" marR="59993" marT="29997" marB="29997">
                    <a:solidFill>
                      <a:schemeClr val="accent6">
                        <a:lumMod val="20000"/>
                        <a:lumOff val="80000"/>
                      </a:schemeClr>
                    </a:solidFill>
                  </a:tcPr>
                </a:tc>
              </a:tr>
              <a:tr h="319966">
                <a:tc>
                  <a:txBody>
                    <a:bodyPr/>
                    <a:lstStyle/>
                    <a:p>
                      <a:pPr algn="r"/>
                      <a:r>
                        <a:rPr lang="en-US" sz="1700" i="1" dirty="0" smtClean="0">
                          <a:solidFill>
                            <a:schemeClr val="tx1">
                              <a:lumMod val="65000"/>
                              <a:lumOff val="35000"/>
                            </a:schemeClr>
                          </a:solidFill>
                        </a:rPr>
                        <a:t>PP</a:t>
                      </a:r>
                      <a:endParaRPr lang="en-US" sz="1700" i="1"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521.50</a:t>
                      </a:r>
                      <a:endParaRPr lang="en-US" sz="1700" dirty="0">
                        <a:solidFill>
                          <a:schemeClr val="tx1">
                            <a:lumMod val="65000"/>
                            <a:lumOff val="35000"/>
                          </a:schemeClr>
                        </a:solidFill>
                      </a:endParaRPr>
                    </a:p>
                  </a:txBody>
                  <a:tcPr marL="59993" marR="59993" marT="29997" marB="29997">
                    <a:solidFill>
                      <a:schemeClr val="accent6">
                        <a:lumMod val="20000"/>
                        <a:lumOff val="80000"/>
                      </a:schemeClr>
                    </a:solidFill>
                  </a:tcPr>
                </a:tc>
                <a:tc>
                  <a:txBody>
                    <a:bodyPr/>
                    <a:lstStyle/>
                    <a:p>
                      <a:pPr algn="r"/>
                      <a:r>
                        <a:rPr lang="en-US" sz="1700" dirty="0" smtClean="0">
                          <a:solidFill>
                            <a:schemeClr val="tx1">
                              <a:lumMod val="65000"/>
                              <a:lumOff val="35000"/>
                            </a:schemeClr>
                          </a:solidFill>
                        </a:rPr>
                        <a:t>0.223</a:t>
                      </a:r>
                    </a:p>
                  </a:txBody>
                  <a:tcPr marL="59993" marR="59993" marT="29997" marB="29997">
                    <a:solidFill>
                      <a:schemeClr val="accent6">
                        <a:lumMod val="20000"/>
                        <a:lumOff val="80000"/>
                      </a:schemeClr>
                    </a:solidFill>
                  </a:tcPr>
                </a:tc>
              </a:tr>
            </a:tbl>
          </a:graphicData>
        </a:graphic>
      </p:graphicFrame>
      <p:grpSp>
        <p:nvGrpSpPr>
          <p:cNvPr id="19" name="Group 18"/>
          <p:cNvGrpSpPr/>
          <p:nvPr/>
        </p:nvGrpSpPr>
        <p:grpSpPr>
          <a:xfrm>
            <a:off x="1757154" y="1550463"/>
            <a:ext cx="5657709" cy="4405457"/>
            <a:chOff x="841662" y="1196031"/>
            <a:chExt cx="5657709" cy="4405457"/>
          </a:xfrm>
        </p:grpSpPr>
        <p:pic>
          <p:nvPicPr>
            <p:cNvPr id="14" name="Picture 13" descr="SAccal_m3534_fig1_nosst.gif"/>
            <p:cNvPicPr>
              <a:picLocks noChangeAspect="1"/>
            </p:cNvPicPr>
            <p:nvPr/>
          </p:nvPicPr>
          <p:blipFill>
            <a:blip r:embed="rId3"/>
            <a:srcRect t="7800"/>
            <a:stretch>
              <a:fillRect/>
            </a:stretch>
          </p:blipFill>
          <p:spPr>
            <a:xfrm>
              <a:off x="841662" y="1196031"/>
              <a:ext cx="2822575" cy="1463675"/>
            </a:xfrm>
            <a:prstGeom prst="rect">
              <a:avLst/>
            </a:prstGeom>
          </p:spPr>
        </p:pic>
        <p:pic>
          <p:nvPicPr>
            <p:cNvPr id="15" name="Picture 14" descr="SAccal_m3534_fig2_nosst.gif"/>
            <p:cNvPicPr>
              <a:picLocks noChangeAspect="1"/>
            </p:cNvPicPr>
            <p:nvPr/>
          </p:nvPicPr>
          <p:blipFill>
            <a:blip r:embed="rId4"/>
            <a:srcRect t="7140"/>
            <a:stretch>
              <a:fillRect/>
            </a:stretch>
          </p:blipFill>
          <p:spPr>
            <a:xfrm>
              <a:off x="841662" y="2658289"/>
              <a:ext cx="2822575" cy="1474153"/>
            </a:xfrm>
            <a:prstGeom prst="rect">
              <a:avLst/>
            </a:prstGeom>
          </p:spPr>
        </p:pic>
        <p:pic>
          <p:nvPicPr>
            <p:cNvPr id="16" name="Picture 15" descr="SAccal_m3534_fig3_nosst.gif"/>
            <p:cNvPicPr>
              <a:picLocks noChangeAspect="1"/>
            </p:cNvPicPr>
            <p:nvPr/>
          </p:nvPicPr>
          <p:blipFill>
            <a:blip r:embed="rId5"/>
            <a:srcRect t="7446"/>
            <a:stretch>
              <a:fillRect/>
            </a:stretch>
          </p:blipFill>
          <p:spPr>
            <a:xfrm>
              <a:off x="3676796" y="1196031"/>
              <a:ext cx="2822575" cy="1469295"/>
            </a:xfrm>
            <a:prstGeom prst="rect">
              <a:avLst/>
            </a:prstGeom>
          </p:spPr>
        </p:pic>
        <p:pic>
          <p:nvPicPr>
            <p:cNvPr id="17" name="Picture 16" descr="SAccal_m3534_fig4_nosst.gif"/>
            <p:cNvPicPr>
              <a:picLocks noChangeAspect="1"/>
            </p:cNvPicPr>
            <p:nvPr/>
          </p:nvPicPr>
          <p:blipFill>
            <a:blip r:embed="rId6"/>
            <a:srcRect t="7446"/>
            <a:stretch>
              <a:fillRect/>
            </a:stretch>
          </p:blipFill>
          <p:spPr>
            <a:xfrm>
              <a:off x="3676796" y="2658289"/>
              <a:ext cx="2822575" cy="1469295"/>
            </a:xfrm>
            <a:prstGeom prst="rect">
              <a:avLst/>
            </a:prstGeom>
          </p:spPr>
        </p:pic>
        <p:pic>
          <p:nvPicPr>
            <p:cNvPr id="18" name="Picture 17" descr="SAccal_m3534_fig5_nosst.gif"/>
            <p:cNvPicPr>
              <a:picLocks noChangeAspect="1"/>
            </p:cNvPicPr>
            <p:nvPr/>
          </p:nvPicPr>
          <p:blipFill>
            <a:blip r:embed="rId7"/>
            <a:srcRect t="6585"/>
            <a:stretch>
              <a:fillRect/>
            </a:stretch>
          </p:blipFill>
          <p:spPr>
            <a:xfrm>
              <a:off x="3676796" y="4118525"/>
              <a:ext cx="2822575" cy="1482963"/>
            </a:xfrm>
            <a:prstGeom prst="rect">
              <a:avLst/>
            </a:prstGeom>
          </p:spPr>
        </p:pic>
      </p:grpSp>
      <p:sp>
        <p:nvSpPr>
          <p:cNvPr id="13" name="TextBox 12"/>
          <p:cNvSpPr txBox="1"/>
          <p:nvPr/>
        </p:nvSpPr>
        <p:spPr bwMode="auto">
          <a:xfrm>
            <a:off x="4122991" y="147682"/>
            <a:ext cx="4873349" cy="923330"/>
          </a:xfrm>
          <a:prstGeom prst="rect">
            <a:avLst/>
          </a:prstGeom>
          <a:blipFill rotWithShape="1">
            <a:blip r:embed="rId8"/>
            <a:tile tx="0" ty="0" sx="100000" sy="100000" flip="none" algn="tl"/>
          </a:blipFill>
          <a:effectLst>
            <a:outerShdw blurRad="50800" dist="38100" dir="2700000" algn="tl" rotWithShape="0">
              <a:srgbClr val="000000">
                <a:alpha val="43000"/>
              </a:srgbClr>
            </a:outerShdw>
          </a:effectLst>
        </p:spPr>
        <p:txBody>
          <a:bodyPr wrap="none">
            <a:prstTxWarp prst="textNoShape">
              <a:avLst/>
            </a:prstTxWarp>
            <a:spAutoFit/>
          </a:bodyPr>
          <a:lstStyle/>
          <a:p>
            <a:pPr algn="ctr">
              <a:spcAft>
                <a:spcPts val="0"/>
              </a:spcAft>
              <a:defRPr/>
            </a:pPr>
            <a:r>
              <a:rPr lang="en-US" b="1" dirty="0">
                <a:solidFill>
                  <a:srgbClr val="595959"/>
                </a:solidFill>
                <a:latin typeface="Calibri" charset="0"/>
                <a:ea typeface="ＭＳ Ｐゴシック" charset="-128"/>
                <a:cs typeface="ＭＳ Ｐゴシック" charset="-128"/>
              </a:rPr>
              <a:t>CALIFORNIA CURRENT – SUMMER/AUTUMN</a:t>
            </a:r>
          </a:p>
          <a:p>
            <a:pPr algn="ctr">
              <a:spcAft>
                <a:spcPts val="0"/>
              </a:spcAft>
              <a:defRPr/>
            </a:pPr>
            <a:r>
              <a:rPr lang="en-US" i="1" dirty="0">
                <a:solidFill>
                  <a:srgbClr val="595959"/>
                </a:solidFill>
                <a:latin typeface="Calibri" charset="0"/>
                <a:ea typeface="ＭＳ Ｐゴシック" charset="-128"/>
                <a:cs typeface="ＭＳ Ｐゴシック" charset="-128"/>
              </a:rPr>
              <a:t>BSTATE </a:t>
            </a:r>
            <a:r>
              <a:rPr lang="en-US" dirty="0">
                <a:solidFill>
                  <a:srgbClr val="595959"/>
                </a:solidFill>
                <a:latin typeface="Calibri" charset="0"/>
                <a:ea typeface="ＭＳ Ｐゴシック" charset="-128"/>
                <a:cs typeface="ＭＳ Ｐゴシック" charset="-128"/>
              </a:rPr>
              <a:t>~</a:t>
            </a:r>
            <a:r>
              <a:rPr lang="en-US" dirty="0" smtClean="0">
                <a:solidFill>
                  <a:srgbClr val="595959"/>
                </a:solidFill>
                <a:latin typeface="Calibri" charset="0"/>
                <a:ea typeface="ＭＳ Ｐゴシック" charset="-128"/>
                <a:cs typeface="ＭＳ Ｐゴシック" charset="-128"/>
              </a:rPr>
              <a:t> </a:t>
            </a:r>
            <a:r>
              <a:rPr lang="en-US" i="1" dirty="0" smtClean="0">
                <a:solidFill>
                  <a:srgbClr val="595959"/>
                </a:solidFill>
                <a:latin typeface="Calibri" charset="0"/>
                <a:ea typeface="ＭＳ Ｐゴシック" charset="-128"/>
                <a:cs typeface="ＭＳ Ｐゴシック" charset="-128"/>
              </a:rPr>
              <a:t>DEPTH </a:t>
            </a:r>
            <a:r>
              <a:rPr lang="en-US" dirty="0" err="1" smtClean="0">
                <a:solidFill>
                  <a:srgbClr val="595959"/>
                </a:solidFill>
                <a:latin typeface="Calibri" charset="0"/>
                <a:ea typeface="ＭＳ Ｐゴシック" charset="-128"/>
                <a:cs typeface="ＭＳ Ｐゴシック" charset="-128"/>
              </a:rPr>
              <a:t>x</a:t>
            </a:r>
            <a:r>
              <a:rPr lang="en-US" dirty="0" smtClean="0">
                <a:solidFill>
                  <a:srgbClr val="595959"/>
                </a:solidFill>
                <a:latin typeface="Calibri" charset="0"/>
                <a:ea typeface="ＭＳ Ｐゴシック" charset="-128"/>
                <a:cs typeface="ＭＳ Ｐゴシック" charset="-128"/>
              </a:rPr>
              <a:t> </a:t>
            </a:r>
            <a:r>
              <a:rPr lang="en-US" i="1" dirty="0">
                <a:solidFill>
                  <a:srgbClr val="595959"/>
                </a:solidFill>
                <a:latin typeface="Calibri" charset="0"/>
                <a:ea typeface="ＭＳ Ｐゴシック" charset="-128"/>
                <a:cs typeface="ＭＳ Ｐゴシック" charset="-128"/>
              </a:rPr>
              <a:t>EASTNESS </a:t>
            </a:r>
            <a:r>
              <a:rPr lang="en-US" dirty="0" err="1">
                <a:solidFill>
                  <a:srgbClr val="595959"/>
                </a:solidFill>
                <a:latin typeface="Calibri" charset="0"/>
                <a:ea typeface="ＭＳ Ｐゴシック" charset="-128"/>
                <a:cs typeface="ＭＳ Ｐゴシック" charset="-128"/>
              </a:rPr>
              <a:t>x</a:t>
            </a:r>
            <a:r>
              <a:rPr lang="en-US" dirty="0" smtClean="0">
                <a:solidFill>
                  <a:srgbClr val="595959"/>
                </a:solidFill>
                <a:latin typeface="Calibri" charset="0"/>
                <a:ea typeface="ＭＳ Ｐゴシック" charset="-128"/>
                <a:cs typeface="ＭＳ Ｐゴシック" charset="-128"/>
              </a:rPr>
              <a:t> </a:t>
            </a:r>
            <a:r>
              <a:rPr lang="en-US" i="1" dirty="0" smtClean="0">
                <a:solidFill>
                  <a:srgbClr val="595959"/>
                </a:solidFill>
                <a:latin typeface="Calibri" charset="0"/>
                <a:ea typeface="ＭＳ Ｐゴシック" charset="-128"/>
                <a:cs typeface="ＭＳ Ｐゴシック" charset="-128"/>
              </a:rPr>
              <a:t>SSH </a:t>
            </a:r>
            <a:r>
              <a:rPr lang="en-US" dirty="0" err="1" smtClean="0">
                <a:solidFill>
                  <a:srgbClr val="595959"/>
                </a:solidFill>
                <a:latin typeface="Calibri" charset="0"/>
                <a:ea typeface="ＭＳ Ｐゴシック" charset="-128"/>
                <a:cs typeface="ＭＳ Ｐゴシック" charset="-128"/>
              </a:rPr>
              <a:t>x</a:t>
            </a:r>
            <a:r>
              <a:rPr lang="en-US" dirty="0" smtClean="0">
                <a:solidFill>
                  <a:srgbClr val="595959"/>
                </a:solidFill>
                <a:latin typeface="Calibri" charset="0"/>
                <a:ea typeface="ＭＳ Ｐゴシック" charset="-128"/>
                <a:cs typeface="ＭＳ Ｐゴシック" charset="-128"/>
              </a:rPr>
              <a:t> </a:t>
            </a:r>
            <a:r>
              <a:rPr lang="en-US" i="1" dirty="0" smtClean="0">
                <a:solidFill>
                  <a:srgbClr val="595959"/>
                </a:solidFill>
                <a:latin typeface="Calibri" charset="0"/>
                <a:ea typeface="ＭＳ Ｐゴシック" charset="-128"/>
                <a:cs typeface="ＭＳ Ｐゴシック" charset="-128"/>
              </a:rPr>
              <a:t>WEKMN </a:t>
            </a:r>
            <a:r>
              <a:rPr lang="en-US" dirty="0" err="1" smtClean="0">
                <a:solidFill>
                  <a:srgbClr val="595959"/>
                </a:solidFill>
                <a:latin typeface="Calibri" charset="0"/>
                <a:ea typeface="ＭＳ Ｐゴシック" charset="-128"/>
                <a:cs typeface="ＭＳ Ｐゴシック" charset="-128"/>
              </a:rPr>
              <a:t>x</a:t>
            </a:r>
            <a:r>
              <a:rPr lang="en-US" dirty="0" smtClean="0">
                <a:solidFill>
                  <a:srgbClr val="595959"/>
                </a:solidFill>
                <a:latin typeface="Calibri" charset="0"/>
                <a:ea typeface="ＭＳ Ｐゴシック" charset="-128"/>
                <a:cs typeface="ＭＳ Ｐゴシック" charset="-128"/>
              </a:rPr>
              <a:t> </a:t>
            </a:r>
            <a:r>
              <a:rPr lang="en-US" i="1" dirty="0" smtClean="0">
                <a:solidFill>
                  <a:srgbClr val="595959"/>
                </a:solidFill>
                <a:latin typeface="Calibri" charset="0"/>
                <a:ea typeface="ＭＳ Ｐゴシック" charset="-128"/>
                <a:cs typeface="ＭＳ Ｐゴシック" charset="-128"/>
              </a:rPr>
              <a:t>PP</a:t>
            </a:r>
          </a:p>
          <a:p>
            <a:pPr algn="ctr">
              <a:spcAft>
                <a:spcPts val="0"/>
              </a:spcAft>
              <a:defRPr/>
            </a:pPr>
            <a:r>
              <a:rPr lang="en-US" i="1" dirty="0">
                <a:solidFill>
                  <a:srgbClr val="595959"/>
                </a:solidFill>
                <a:latin typeface="Calibri" charset="0"/>
                <a:ea typeface="ＭＳ Ｐゴシック" charset="-128"/>
                <a:cs typeface="ＭＳ Ｐゴシック" charset="-128"/>
              </a:rPr>
              <a:t>xR</a:t>
            </a:r>
            <a:r>
              <a:rPr lang="en-US" i="1" baseline="30000" dirty="0">
                <a:solidFill>
                  <a:srgbClr val="595959"/>
                </a:solidFill>
                <a:latin typeface="Calibri" charset="0"/>
                <a:ea typeface="ＭＳ Ｐゴシック" charset="-128"/>
                <a:cs typeface="ＭＳ Ｐゴシック" charset="-128"/>
              </a:rPr>
              <a:t>2</a:t>
            </a:r>
            <a:r>
              <a:rPr lang="en-US" dirty="0">
                <a:solidFill>
                  <a:srgbClr val="595959"/>
                </a:solidFill>
                <a:latin typeface="Calibri" charset="0"/>
                <a:ea typeface="ＭＳ Ｐゴシック" charset="-128"/>
                <a:cs typeface="ＭＳ Ｐゴシック" charset="-128"/>
              </a:rPr>
              <a:t> = </a:t>
            </a:r>
            <a:r>
              <a:rPr lang="en-US" dirty="0" smtClean="0">
                <a:solidFill>
                  <a:srgbClr val="595959"/>
                </a:solidFill>
                <a:latin typeface="Calibri" charset="0"/>
                <a:ea typeface="ＭＳ Ｐゴシック" charset="-128"/>
                <a:cs typeface="ＭＳ Ｐゴシック" charset="-128"/>
              </a:rPr>
              <a:t>0.302, </a:t>
            </a:r>
            <a:r>
              <a:rPr lang="en-US" dirty="0">
                <a:solidFill>
                  <a:srgbClr val="595959"/>
                </a:solidFill>
                <a:latin typeface="Calibri" charset="0"/>
                <a:ea typeface="ＭＳ Ｐゴシック" charset="-128"/>
                <a:cs typeface="ＭＳ Ｐゴシック" charset="-128"/>
              </a:rPr>
              <a:t>N = </a:t>
            </a:r>
            <a:r>
              <a:rPr lang="en-US" dirty="0" smtClean="0">
                <a:solidFill>
                  <a:srgbClr val="595959"/>
                </a:solidFill>
                <a:latin typeface="Calibri" charset="0"/>
                <a:ea typeface="ＭＳ Ｐゴシック" charset="-128"/>
                <a:cs typeface="ＭＳ Ｐゴシック" charset="-128"/>
              </a:rPr>
              <a:t>282</a:t>
            </a:r>
            <a:endParaRPr lang="en-US" dirty="0">
              <a:solidFill>
                <a:srgbClr val="595959"/>
              </a:solidFill>
              <a:latin typeface="Calibri"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1011</TotalTime>
  <Words>1773</Words>
  <Application>Microsoft Macintosh PowerPoint</Application>
  <PresentationFormat>On-screen Show (4:3)</PresentationFormat>
  <Paragraphs>256</Paragraphs>
  <Slides>15</Slides>
  <Notes>8</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WhaleWatch: Using Satellite Data and Habitat Models to Assist Management in Reducing Human Impacts on Whales</vt:lpstr>
      <vt:lpstr>Outline</vt:lpstr>
      <vt:lpstr>Goals</vt:lpstr>
      <vt:lpstr>Approach</vt:lpstr>
      <vt:lpstr>Whale Satellite Telemetry Data</vt:lpstr>
      <vt:lpstr>Slide 6</vt:lpstr>
      <vt:lpstr>Slide 7</vt:lpstr>
      <vt:lpstr>Slide 8</vt:lpstr>
      <vt:lpstr>Preliminary Results</vt:lpstr>
      <vt:lpstr>Preliminary Results</vt:lpstr>
      <vt:lpstr>Conclusions</vt:lpstr>
      <vt:lpstr>Partner and Transitioning</vt:lpstr>
      <vt:lpstr>Next Steps</vt:lpstr>
      <vt:lpstr>Acknowledgements</vt:lpstr>
      <vt:lpstr>Thank you!</vt:lpstr>
    </vt:vector>
  </TitlesOfParts>
  <Company>University of Maryland Center for Environmental Scie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WhaleWatch: Using satellite data and habitat models to assist management in reducing human impacts on whales</dc:title>
  <dc:creator>Helen Bailey</dc:creator>
  <cp:lastModifiedBy>Daniel Palacios</cp:lastModifiedBy>
  <cp:revision>165</cp:revision>
  <dcterms:created xsi:type="dcterms:W3CDTF">2012-04-27T14:54:25Z</dcterms:created>
  <dcterms:modified xsi:type="dcterms:W3CDTF">2012-04-27T14:56:35Z</dcterms:modified>
</cp:coreProperties>
</file>